
<file path=[Content_Types].xml><?xml version="1.0" encoding="utf-8"?>
<Types xmlns="http://schemas.openxmlformats.org/package/2006/content-types">
  <Default Extension="xml" ContentType="application/xml"/>
  <Default Extension="jpeg" ContentType="image/jpeg"/>
  <Default Extension="png" ContentType="image/png"/>
  <Default Extension="rels" ContentType="application/vnd.openxmlformats-package.relationships+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822" r:id="rId1"/>
  </p:sldMasterIdLst>
  <p:notesMasterIdLst>
    <p:notesMasterId r:id="rId21"/>
  </p:notesMasterIdLst>
  <p:sldIdLst>
    <p:sldId id="268" r:id="rId2"/>
    <p:sldId id="271" r:id="rId3"/>
    <p:sldId id="270" r:id="rId4"/>
    <p:sldId id="280" r:id="rId5"/>
    <p:sldId id="281" r:id="rId6"/>
    <p:sldId id="282" r:id="rId7"/>
    <p:sldId id="274" r:id="rId8"/>
    <p:sldId id="275" r:id="rId9"/>
    <p:sldId id="276" r:id="rId10"/>
    <p:sldId id="277" r:id="rId11"/>
    <p:sldId id="283" r:id="rId12"/>
    <p:sldId id="278" r:id="rId13"/>
    <p:sldId id="284" r:id="rId14"/>
    <p:sldId id="279" r:id="rId15"/>
    <p:sldId id="285" r:id="rId16"/>
    <p:sldId id="286" r:id="rId17"/>
    <p:sldId id="287" r:id="rId18"/>
    <p:sldId id="288" r:id="rId19"/>
    <p:sldId id="289" r:id="rId2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AE2F4"/>
    <a:srgbClr val="4372C4"/>
    <a:srgbClr val="B88ED8"/>
    <a:srgbClr val="7030A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3950"/>
    <p:restoredTop sz="96433" autoAdjust="0"/>
  </p:normalViewPr>
  <p:slideViewPr>
    <p:cSldViewPr snapToGrid="0" snapToObjects="1">
      <p:cViewPr>
        <p:scale>
          <a:sx n="141" d="100"/>
          <a:sy n="141" d="100"/>
        </p:scale>
        <p:origin x="-120" y="1064"/>
      </p:cViewPr>
      <p:guideLst>
        <p:guide orient="horz" pos="2160"/>
        <p:guide pos="3840"/>
      </p:guideLst>
    </p:cSldViewPr>
  </p:slideViewPr>
  <p:notesTextViewPr>
    <p:cViewPr>
      <p:scale>
        <a:sx n="3" d="2"/>
        <a:sy n="3" d="2"/>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slide" Target="slides/slide19.xml"/><Relationship Id="rId21" Type="http://schemas.openxmlformats.org/officeDocument/2006/relationships/notesMaster" Target="notesMasters/notesMaster1.xml"/><Relationship Id="rId22" Type="http://schemas.openxmlformats.org/officeDocument/2006/relationships/presProps" Target="presProps.xml"/><Relationship Id="rId23" Type="http://schemas.openxmlformats.org/officeDocument/2006/relationships/viewProps" Target="viewProps.xml"/><Relationship Id="rId24" Type="http://schemas.openxmlformats.org/officeDocument/2006/relationships/theme" Target="theme/theme1.xml"/><Relationship Id="rId25"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media/image1.pn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19C35C8-7E0D-164D-90DB-73CCFD21AAF4}" type="datetimeFigureOut">
              <a:rPr lang="en-US" smtClean="0"/>
              <a:t>6/14/17</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442E831-A90A-F644-88CB-A0E75247B0D8}" type="slidenum">
              <a:rPr lang="en-US" smtClean="0"/>
              <a:t>‹#›</a:t>
            </a:fld>
            <a:endParaRPr lang="en-US"/>
          </a:p>
        </p:txBody>
      </p:sp>
    </p:spTree>
    <p:extLst>
      <p:ext uri="{BB962C8B-B14F-4D97-AF65-F5344CB8AC3E}">
        <p14:creationId xmlns:p14="http://schemas.microsoft.com/office/powerpoint/2010/main" val="117317105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D7D3F6FB-D181-0548-8EE6-16C51229E6C2}" type="datetimeFigureOut">
              <a:rPr lang="en-US" smtClean="0"/>
              <a:t>6/14/17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5B33934-9E33-2F4B-9E2F-73FAFFD070E8}" type="slidenum">
              <a:rPr lang="en-US" smtClean="0"/>
              <a:t>‹#›</a:t>
            </a:fld>
            <a:endParaRPr lang="en-US"/>
          </a:p>
        </p:txBody>
      </p:sp>
    </p:spTree>
  </p:cSld>
  <p:clrMapOvr>
    <a:masterClrMapping/>
  </p:clrMapOvr>
  <p:extLst>
    <p:ext uri="{DCECCB84-F9BA-43D5-87BE-67443E8EF086}">
      <p15:sldGuideLst xmlns:p15="http://schemas.microsoft.com/office/powerpoint/2012/main"/>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D7D3F6FB-D181-0548-8EE6-16C51229E6C2}" type="datetimeFigureOut">
              <a:rPr lang="en-US" smtClean="0"/>
              <a:t>6/14/17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5B33934-9E33-2F4B-9E2F-73FAFFD070E8}" type="slidenum">
              <a:rPr lang="en-US" smtClean="0"/>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D7D3F6FB-D181-0548-8EE6-16C51229E6C2}" type="datetimeFigureOut">
              <a:rPr lang="en-US" smtClean="0"/>
              <a:t>6/14/17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5B33934-9E33-2F4B-9E2F-73FAFFD070E8}" type="slidenum">
              <a:rPr lang="en-US" smtClean="0"/>
              <a:t>‹#›</a:t>
            </a:fld>
            <a:endParaRPr lang="en-US"/>
          </a:p>
        </p:txBody>
      </p:sp>
    </p:spTree>
  </p:cSld>
  <p:clrMapOvr>
    <a:masterClrMapping/>
  </p:clrMapOvr>
  <p:extLst>
    <p:ext uri="{DCECCB84-F9BA-43D5-87BE-67443E8EF086}">
      <p15:sldGuideLst xmlns:p15="http://schemas.microsoft.com/office/powerpoint/2012/main"/>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D7D3F6FB-D181-0548-8EE6-16C51229E6C2}" type="datetimeFigureOut">
              <a:rPr lang="en-US" smtClean="0"/>
              <a:t>6/14/17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5B33934-9E33-2F4B-9E2F-73FAFFD070E8}" type="slidenum">
              <a:rPr lang="en-US" smtClean="0"/>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D7D3F6FB-D181-0548-8EE6-16C51229E6C2}" type="datetimeFigureOut">
              <a:rPr lang="en-US" smtClean="0"/>
              <a:t>6/14/17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5B33934-9E33-2F4B-9E2F-73FAFFD070E8}" type="slidenum">
              <a:rPr lang="en-US" smtClean="0"/>
              <a:t>‹#›</a:t>
            </a:fld>
            <a:endParaRPr lang="en-US"/>
          </a:p>
        </p:txBody>
      </p:sp>
    </p:spTree>
  </p:cSld>
  <p:clrMapOvr>
    <a:masterClrMapping/>
  </p:clrMapOvr>
  <p:extLst>
    <p:ext uri="{DCECCB84-F9BA-43D5-87BE-67443E8EF086}">
      <p15:sldGuideLst xmlns:p15="http://schemas.microsoft.com/office/powerpoint/2012/main"/>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D7D3F6FB-D181-0548-8EE6-16C51229E6C2}" type="datetimeFigureOut">
              <a:rPr lang="en-US" smtClean="0"/>
              <a:t>6/14/17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5B33934-9E33-2F4B-9E2F-73FAFFD070E8}" type="slidenum">
              <a:rPr lang="en-US" smtClean="0"/>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D7D3F6FB-D181-0548-8EE6-16C51229E6C2}" type="datetimeFigureOut">
              <a:rPr lang="en-US" smtClean="0"/>
              <a:t>6/14/17</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F5B33934-9E33-2F4B-9E2F-73FAFFD070E8}" type="slidenum">
              <a:rPr lang="en-US" smtClean="0"/>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D7D3F6FB-D181-0548-8EE6-16C51229E6C2}" type="datetimeFigureOut">
              <a:rPr lang="en-US" smtClean="0"/>
              <a:t>6/14/17</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F5B33934-9E33-2F4B-9E2F-73FAFFD070E8}" type="slidenum">
              <a:rPr lang="en-US" smtClean="0"/>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D7D3F6FB-D181-0548-8EE6-16C51229E6C2}" type="datetimeFigureOut">
              <a:rPr lang="en-US" smtClean="0"/>
              <a:t>6/14/17</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F5B33934-9E33-2F4B-9E2F-73FAFFD070E8}" type="slidenum">
              <a:rPr lang="en-US" smtClean="0"/>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D7D3F6FB-D181-0548-8EE6-16C51229E6C2}" type="datetimeFigureOut">
              <a:rPr lang="en-US" smtClean="0"/>
              <a:t>6/14/17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5B33934-9E33-2F4B-9E2F-73FAFFD070E8}" type="slidenum">
              <a:rPr lang="en-US" smtClean="0"/>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Drag picture to placeholder or click icon to add</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D7D3F6FB-D181-0548-8EE6-16C51229E6C2}" type="datetimeFigureOut">
              <a:rPr lang="en-US" smtClean="0"/>
              <a:t>6/14/17</a:t>
            </a:fld>
            <a:endParaRPr lang="en-US"/>
          </a:p>
        </p:txBody>
      </p:sp>
      <p:sp>
        <p:nvSpPr>
          <p:cNvPr id="6" name="Footer Placeholder 5"/>
          <p:cNvSpPr>
            <a:spLocks noGrp="1"/>
          </p:cNvSpPr>
          <p:nvPr>
            <p:ph type="ftr" sz="quarter" idx="11"/>
          </p:nvPr>
        </p:nvSpPr>
        <p:spPr/>
        <p:txBody>
          <a:bodyPr/>
          <a:lstStyle/>
          <a:p>
            <a:r>
              <a:rPr lang="en-US" smtClean="0"/>
              <a:t>
              </a:t>
            </a:r>
            <a:endParaRPr lang="en-US" dirty="0"/>
          </a:p>
        </p:txBody>
      </p:sp>
      <p:sp>
        <p:nvSpPr>
          <p:cNvPr id="7" name="Slide Number Placeholder 6"/>
          <p:cNvSpPr>
            <a:spLocks noGrp="1"/>
          </p:cNvSpPr>
          <p:nvPr>
            <p:ph type="sldNum" sz="quarter" idx="12"/>
          </p:nvPr>
        </p:nvSpPr>
        <p:spPr/>
        <p:txBody>
          <a:bodyPr/>
          <a:lstStyle/>
          <a:p>
            <a:fld id="{F5B33934-9E33-2F4B-9E2F-73FAFFD070E8}" type="slidenum">
              <a:rPr lang="en-US" smtClean="0"/>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7D3F6FB-D181-0548-8EE6-16C51229E6C2}" type="datetimeFigureOut">
              <a:rPr lang="en-US" smtClean="0"/>
              <a:t>6/14/17</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5B33934-9E33-2F4B-9E2F-73FAFFD070E8}" type="slidenum">
              <a:rPr lang="en-US" smtClean="0"/>
              <a:t>‹#›</a:t>
            </a:fld>
            <a:endParaRPr lang="en-US"/>
          </a:p>
        </p:txBody>
      </p:sp>
    </p:spTree>
    <p:extLst>
      <p:ext uri="{BB962C8B-B14F-4D97-AF65-F5344CB8AC3E}">
        <p14:creationId xmlns:p14="http://schemas.microsoft.com/office/powerpoint/2010/main" val="582705990"/>
      </p:ext>
    </p:extLst>
  </p:cSld>
  <p:clrMap bg1="lt1" tx1="dk1" bg2="lt2" tx2="dk2" accent1="accent1" accent2="accent2" accent3="accent3" accent4="accent4" accent5="accent5" accent6="accent6" hlink="hlink" folHlink="folHlink"/>
  <p:sldLayoutIdLst>
    <p:sldLayoutId id="2147483823" r:id="rId1"/>
    <p:sldLayoutId id="2147483824" r:id="rId2"/>
    <p:sldLayoutId id="2147483825" r:id="rId3"/>
    <p:sldLayoutId id="2147483826" r:id="rId4"/>
    <p:sldLayoutId id="2147483827" r:id="rId5"/>
    <p:sldLayoutId id="2147483828" r:id="rId6"/>
    <p:sldLayoutId id="2147483829" r:id="rId7"/>
    <p:sldLayoutId id="2147483830" r:id="rId8"/>
    <p:sldLayoutId id="2147483831" r:id="rId9"/>
    <p:sldLayoutId id="2147483832" r:id="rId10"/>
    <p:sldLayoutId id="2147483833"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4" Type="http://schemas.openxmlformats.org/officeDocument/2006/relationships/image" Target="../media/image3.png"/><Relationship Id="rId5" Type="http://schemas.openxmlformats.org/officeDocument/2006/relationships/image" Target="../media/image4.png"/><Relationship Id="rId6" Type="http://schemas.openxmlformats.org/officeDocument/2006/relationships/image" Target="../media/image5.png"/><Relationship Id="rId1" Type="http://schemas.openxmlformats.org/officeDocument/2006/relationships/slideLayout" Target="../slideLayouts/slideLayout1.xml"/><Relationship Id="rId2" Type="http://schemas.openxmlformats.org/officeDocument/2006/relationships/image" Target="../media/image1.png"/></Relationships>
</file>

<file path=ppt/slides/_rels/slide10.xml.rels><?xml version="1.0" encoding="UTF-8" standalone="yes"?>
<Relationships xmlns="http://schemas.openxmlformats.org/package/2006/relationships"><Relationship Id="rId3" Type="http://schemas.openxmlformats.org/officeDocument/2006/relationships/image" Target="../media/image10.png"/><Relationship Id="rId4" Type="http://schemas.openxmlformats.org/officeDocument/2006/relationships/image" Target="../media/image4.png"/><Relationship Id="rId5" Type="http://schemas.openxmlformats.org/officeDocument/2006/relationships/image" Target="../media/image5.png"/><Relationship Id="rId6" Type="http://schemas.openxmlformats.org/officeDocument/2006/relationships/image" Target="../media/image2.png"/><Relationship Id="rId1" Type="http://schemas.openxmlformats.org/officeDocument/2006/relationships/slideLayout" Target="../slideLayouts/slideLayout1.xml"/><Relationship Id="rId2" Type="http://schemas.openxmlformats.org/officeDocument/2006/relationships/image" Target="../media/image1.png"/></Relationships>
</file>

<file path=ppt/slides/_rels/slide11.xml.rels><?xml version="1.0" encoding="UTF-8" standalone="yes"?>
<Relationships xmlns="http://schemas.openxmlformats.org/package/2006/relationships"><Relationship Id="rId3" Type="http://schemas.openxmlformats.org/officeDocument/2006/relationships/image" Target="../media/image10.png"/><Relationship Id="rId4" Type="http://schemas.openxmlformats.org/officeDocument/2006/relationships/image" Target="../media/image4.png"/><Relationship Id="rId5" Type="http://schemas.openxmlformats.org/officeDocument/2006/relationships/image" Target="../media/image5.png"/><Relationship Id="rId6" Type="http://schemas.openxmlformats.org/officeDocument/2006/relationships/image" Target="../media/image2.png"/><Relationship Id="rId1" Type="http://schemas.openxmlformats.org/officeDocument/2006/relationships/slideLayout" Target="../slideLayouts/slideLayout1.xml"/><Relationship Id="rId2" Type="http://schemas.openxmlformats.org/officeDocument/2006/relationships/image" Target="../media/image1.png"/></Relationships>
</file>

<file path=ppt/slides/_rels/slide12.xml.rels><?xml version="1.0" encoding="UTF-8" standalone="yes"?>
<Relationships xmlns="http://schemas.openxmlformats.org/package/2006/relationships"><Relationship Id="rId3" Type="http://schemas.openxmlformats.org/officeDocument/2006/relationships/image" Target="../media/image10.png"/><Relationship Id="rId4" Type="http://schemas.openxmlformats.org/officeDocument/2006/relationships/image" Target="../media/image2.png"/><Relationship Id="rId5" Type="http://schemas.openxmlformats.org/officeDocument/2006/relationships/image" Target="../media/image4.png"/><Relationship Id="rId6" Type="http://schemas.openxmlformats.org/officeDocument/2006/relationships/image" Target="../media/image5.png"/><Relationship Id="rId1" Type="http://schemas.openxmlformats.org/officeDocument/2006/relationships/slideLayout" Target="../slideLayouts/slideLayout1.xml"/><Relationship Id="rId2" Type="http://schemas.openxmlformats.org/officeDocument/2006/relationships/image" Target="../media/image1.png"/></Relationships>
</file>

<file path=ppt/slides/_rels/slide13.xml.rels><?xml version="1.0" encoding="UTF-8" standalone="yes"?>
<Relationships xmlns="http://schemas.openxmlformats.org/package/2006/relationships"><Relationship Id="rId3" Type="http://schemas.openxmlformats.org/officeDocument/2006/relationships/image" Target="../media/image10.png"/><Relationship Id="rId4" Type="http://schemas.openxmlformats.org/officeDocument/2006/relationships/image" Target="../media/image2.png"/><Relationship Id="rId5" Type="http://schemas.openxmlformats.org/officeDocument/2006/relationships/image" Target="../media/image4.png"/><Relationship Id="rId6" Type="http://schemas.openxmlformats.org/officeDocument/2006/relationships/image" Target="../media/image5.png"/><Relationship Id="rId1" Type="http://schemas.openxmlformats.org/officeDocument/2006/relationships/slideLayout" Target="../slideLayouts/slideLayout1.xml"/><Relationship Id="rId2" Type="http://schemas.openxmlformats.org/officeDocument/2006/relationships/image" Target="../media/image1.png"/></Relationships>
</file>

<file path=ppt/slides/_rels/slide14.xml.rels><?xml version="1.0" encoding="UTF-8" standalone="yes"?>
<Relationships xmlns="http://schemas.openxmlformats.org/package/2006/relationships"><Relationship Id="rId3" Type="http://schemas.openxmlformats.org/officeDocument/2006/relationships/image" Target="../media/image4.png"/><Relationship Id="rId4" Type="http://schemas.openxmlformats.org/officeDocument/2006/relationships/image" Target="../media/image5.png"/><Relationship Id="rId5" Type="http://schemas.openxmlformats.org/officeDocument/2006/relationships/image" Target="../media/image6.png"/><Relationship Id="rId1" Type="http://schemas.openxmlformats.org/officeDocument/2006/relationships/slideLayout" Target="../slideLayouts/slideLayout1.xml"/><Relationship Id="rId2" Type="http://schemas.openxmlformats.org/officeDocument/2006/relationships/image" Target="../media/image9.tiff"/></Relationships>
</file>

<file path=ppt/slides/_rels/slide15.xml.rels><?xml version="1.0" encoding="UTF-8" standalone="yes"?>
<Relationships xmlns="http://schemas.openxmlformats.org/package/2006/relationships"><Relationship Id="rId3" Type="http://schemas.openxmlformats.org/officeDocument/2006/relationships/image" Target="../media/image2.png"/><Relationship Id="rId4" Type="http://schemas.openxmlformats.org/officeDocument/2006/relationships/image" Target="../media/image3.png"/><Relationship Id="rId5" Type="http://schemas.openxmlformats.org/officeDocument/2006/relationships/image" Target="../media/image7.png"/><Relationship Id="rId6" Type="http://schemas.openxmlformats.org/officeDocument/2006/relationships/image" Target="../media/image8.png"/><Relationship Id="rId7" Type="http://schemas.openxmlformats.org/officeDocument/2006/relationships/image" Target="../media/image10.png"/><Relationship Id="rId8" Type="http://schemas.openxmlformats.org/officeDocument/2006/relationships/image" Target="../media/image6.png"/><Relationship Id="rId1" Type="http://schemas.openxmlformats.org/officeDocument/2006/relationships/slideLayout" Target="../slideLayouts/slideLayout1.xml"/><Relationship Id="rId2" Type="http://schemas.openxmlformats.org/officeDocument/2006/relationships/image" Target="../media/image1.png"/></Relationships>
</file>

<file path=ppt/slides/_rels/slide16.xml.rels><?xml version="1.0" encoding="UTF-8" standalone="yes"?>
<Relationships xmlns="http://schemas.openxmlformats.org/package/2006/relationships"><Relationship Id="rId3" Type="http://schemas.openxmlformats.org/officeDocument/2006/relationships/image" Target="../media/image2.png"/><Relationship Id="rId4" Type="http://schemas.openxmlformats.org/officeDocument/2006/relationships/image" Target="../media/image3.png"/><Relationship Id="rId5" Type="http://schemas.openxmlformats.org/officeDocument/2006/relationships/image" Target="../media/image7.png"/><Relationship Id="rId6" Type="http://schemas.openxmlformats.org/officeDocument/2006/relationships/image" Target="../media/image8.png"/><Relationship Id="rId7" Type="http://schemas.openxmlformats.org/officeDocument/2006/relationships/image" Target="../media/image10.png"/><Relationship Id="rId8" Type="http://schemas.openxmlformats.org/officeDocument/2006/relationships/image" Target="../media/image6.png"/><Relationship Id="rId1" Type="http://schemas.openxmlformats.org/officeDocument/2006/relationships/slideLayout" Target="../slideLayouts/slideLayout1.xml"/><Relationship Id="rId2" Type="http://schemas.openxmlformats.org/officeDocument/2006/relationships/image" Target="../media/image1.png"/></Relationships>
</file>

<file path=ppt/slides/_rels/slide17.xml.rels><?xml version="1.0" encoding="UTF-8" standalone="yes"?>
<Relationships xmlns="http://schemas.openxmlformats.org/package/2006/relationships"><Relationship Id="rId3" Type="http://schemas.openxmlformats.org/officeDocument/2006/relationships/image" Target="../media/image2.png"/><Relationship Id="rId4" Type="http://schemas.openxmlformats.org/officeDocument/2006/relationships/image" Target="../media/image10.png"/><Relationship Id="rId5" Type="http://schemas.openxmlformats.org/officeDocument/2006/relationships/image" Target="../media/image6.png"/><Relationship Id="rId1" Type="http://schemas.openxmlformats.org/officeDocument/2006/relationships/slideLayout" Target="../slideLayouts/slideLayout1.xml"/><Relationship Id="rId2" Type="http://schemas.openxmlformats.org/officeDocument/2006/relationships/image" Target="../media/image1.png"/></Relationships>
</file>

<file path=ppt/slides/_rels/slide18.xml.rels><?xml version="1.0" encoding="UTF-8" standalone="yes"?>
<Relationships xmlns="http://schemas.openxmlformats.org/package/2006/relationships"><Relationship Id="rId3" Type="http://schemas.openxmlformats.org/officeDocument/2006/relationships/image" Target="../media/image2.png"/><Relationship Id="rId4" Type="http://schemas.openxmlformats.org/officeDocument/2006/relationships/image" Target="../media/image10.png"/><Relationship Id="rId5" Type="http://schemas.openxmlformats.org/officeDocument/2006/relationships/image" Target="../media/image6.png"/><Relationship Id="rId6" Type="http://schemas.openxmlformats.org/officeDocument/2006/relationships/image" Target="../media/image4.png"/><Relationship Id="rId7" Type="http://schemas.openxmlformats.org/officeDocument/2006/relationships/image" Target="../media/image5.png"/><Relationship Id="rId1" Type="http://schemas.openxmlformats.org/officeDocument/2006/relationships/slideLayout" Target="../slideLayouts/slideLayout1.xml"/><Relationship Id="rId2" Type="http://schemas.openxmlformats.org/officeDocument/2006/relationships/image" Target="../media/image1.png"/></Relationships>
</file>

<file path=ppt/slides/_rels/slide19.xml.rels><?xml version="1.0" encoding="UTF-8" standalone="yes"?>
<Relationships xmlns="http://schemas.openxmlformats.org/package/2006/relationships"><Relationship Id="rId3" Type="http://schemas.openxmlformats.org/officeDocument/2006/relationships/image" Target="../media/image2.png"/><Relationship Id="rId4" Type="http://schemas.openxmlformats.org/officeDocument/2006/relationships/image" Target="../media/image10.png"/><Relationship Id="rId5" Type="http://schemas.openxmlformats.org/officeDocument/2006/relationships/image" Target="../media/image6.png"/><Relationship Id="rId6" Type="http://schemas.openxmlformats.org/officeDocument/2006/relationships/image" Target="../media/image4.png"/><Relationship Id="rId7" Type="http://schemas.openxmlformats.org/officeDocument/2006/relationships/image" Target="../media/image5.png"/><Relationship Id="rId1" Type="http://schemas.openxmlformats.org/officeDocument/2006/relationships/slideLayout" Target="../slideLayouts/slideLayout1.xml"/><Relationship Id="rId2" Type="http://schemas.openxmlformats.org/officeDocument/2006/relationships/image" Target="../media/image1.png"/></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4" Type="http://schemas.openxmlformats.org/officeDocument/2006/relationships/image" Target="../media/image3.png"/><Relationship Id="rId5" Type="http://schemas.openxmlformats.org/officeDocument/2006/relationships/image" Target="../media/image4.png"/><Relationship Id="rId6" Type="http://schemas.openxmlformats.org/officeDocument/2006/relationships/image" Target="../media/image5.png"/><Relationship Id="rId1" Type="http://schemas.openxmlformats.org/officeDocument/2006/relationships/slideLayout" Target="../slideLayouts/slideLayout1.xml"/><Relationship Id="rId2" Type="http://schemas.openxmlformats.org/officeDocument/2006/relationships/image" Target="../media/image1.png"/></Relationships>
</file>

<file path=ppt/slides/_rels/slide3.xml.rels><?xml version="1.0" encoding="UTF-8" standalone="yes"?>
<Relationships xmlns="http://schemas.openxmlformats.org/package/2006/relationships"><Relationship Id="rId3" Type="http://schemas.openxmlformats.org/officeDocument/2006/relationships/image" Target="../media/image6.png"/><Relationship Id="rId4" Type="http://schemas.openxmlformats.org/officeDocument/2006/relationships/image" Target="../media/image5.png"/><Relationship Id="rId1" Type="http://schemas.openxmlformats.org/officeDocument/2006/relationships/slideLayout" Target="../slideLayouts/slideLayout1.xml"/><Relationship Id="rId2" Type="http://schemas.openxmlformats.org/officeDocument/2006/relationships/image" Target="../media/image4.png"/></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4" Type="http://schemas.openxmlformats.org/officeDocument/2006/relationships/image" Target="../media/image5.png"/><Relationship Id="rId1" Type="http://schemas.openxmlformats.org/officeDocument/2006/relationships/slideLayout" Target="../slideLayouts/slideLayout1.xml"/><Relationship Id="rId2" Type="http://schemas.openxmlformats.org/officeDocument/2006/relationships/image" Target="../media/image4.png"/></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4" Type="http://schemas.openxmlformats.org/officeDocument/2006/relationships/image" Target="../media/image6.png"/><Relationship Id="rId1" Type="http://schemas.openxmlformats.org/officeDocument/2006/relationships/slideLayout" Target="../slideLayouts/slideLayout1.xml"/><Relationship Id="rId2" Type="http://schemas.openxmlformats.org/officeDocument/2006/relationships/image" Target="../media/image4.png"/></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4" Type="http://schemas.openxmlformats.org/officeDocument/2006/relationships/image" Target="../media/image6.png"/><Relationship Id="rId1" Type="http://schemas.openxmlformats.org/officeDocument/2006/relationships/slideLayout" Target="../slideLayouts/slideLayout1.xml"/><Relationship Id="rId2" Type="http://schemas.openxmlformats.org/officeDocument/2006/relationships/image" Target="../media/image4.png"/></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4" Type="http://schemas.openxmlformats.org/officeDocument/2006/relationships/image" Target="../media/image7.png"/><Relationship Id="rId5" Type="http://schemas.openxmlformats.org/officeDocument/2006/relationships/image" Target="../media/image8.png"/><Relationship Id="rId6" Type="http://schemas.openxmlformats.org/officeDocument/2006/relationships/image" Target="../media/image9.tiff"/><Relationship Id="rId7" Type="http://schemas.openxmlformats.org/officeDocument/2006/relationships/image" Target="../media/image3.png"/><Relationship Id="rId1" Type="http://schemas.openxmlformats.org/officeDocument/2006/relationships/slideLayout" Target="../slideLayouts/slideLayout1.xml"/><Relationship Id="rId2" Type="http://schemas.openxmlformats.org/officeDocument/2006/relationships/image" Target="../media/image1.png"/></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4" Type="http://schemas.openxmlformats.org/officeDocument/2006/relationships/image" Target="../media/image8.png"/><Relationship Id="rId5" Type="http://schemas.openxmlformats.org/officeDocument/2006/relationships/image" Target="../media/image9.tiff"/><Relationship Id="rId6" Type="http://schemas.openxmlformats.org/officeDocument/2006/relationships/image" Target="../media/image3.png"/><Relationship Id="rId7" Type="http://schemas.openxmlformats.org/officeDocument/2006/relationships/image" Target="../media/image2.png"/><Relationship Id="rId1" Type="http://schemas.openxmlformats.org/officeDocument/2006/relationships/slideLayout" Target="../slideLayouts/slideLayout1.xml"/><Relationship Id="rId2" Type="http://schemas.openxmlformats.org/officeDocument/2006/relationships/image" Target="../media/image1.png"/></Relationships>
</file>

<file path=ppt/slides/_rels/slide9.xml.rels><?xml version="1.0" encoding="UTF-8" standalone="yes"?>
<Relationships xmlns="http://schemas.openxmlformats.org/package/2006/relationships"><Relationship Id="rId3" Type="http://schemas.openxmlformats.org/officeDocument/2006/relationships/image" Target="../media/image2.png"/><Relationship Id="rId4" Type="http://schemas.openxmlformats.org/officeDocument/2006/relationships/image" Target="../media/image9.tiff"/><Relationship Id="rId5" Type="http://schemas.openxmlformats.org/officeDocument/2006/relationships/image" Target="../media/image10.png"/><Relationship Id="rId1" Type="http://schemas.openxmlformats.org/officeDocument/2006/relationships/slideLayout" Target="../slideLayouts/slideLayout1.xml"/><Relationship Id="rId2"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ounded Rectangle 11"/>
          <p:cNvSpPr/>
          <p:nvPr/>
        </p:nvSpPr>
        <p:spPr>
          <a:xfrm>
            <a:off x="0" y="864718"/>
            <a:ext cx="12191999" cy="4845800"/>
          </a:xfrm>
          <a:prstGeom prst="roundRect">
            <a:avLst>
              <a:gd name="adj" fmla="val 9731"/>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r>
              <a:rPr lang="en-US" b="1" dirty="0">
                <a:solidFill>
                  <a:schemeClr val="tx1"/>
                </a:solidFill>
              </a:rPr>
              <a:t>I</a:t>
            </a:r>
            <a:r>
              <a:rPr lang="en-US" b="1" dirty="0" smtClean="0">
                <a:solidFill>
                  <a:schemeClr val="tx1"/>
                </a:solidFill>
              </a:rPr>
              <a:t>n </a:t>
            </a:r>
            <a:r>
              <a:rPr lang="en-US" b="1" dirty="0">
                <a:solidFill>
                  <a:schemeClr val="tx1"/>
                </a:solidFill>
              </a:rPr>
              <a:t>this </a:t>
            </a:r>
            <a:r>
              <a:rPr lang="en-US" b="1" dirty="0" smtClean="0">
                <a:solidFill>
                  <a:schemeClr val="tx1"/>
                </a:solidFill>
              </a:rPr>
              <a:t>game, you are going to have 365 journeys (in one year = 365 days) into the space among some plants. </a:t>
            </a:r>
          </a:p>
          <a:p>
            <a:endParaRPr lang="en-US" b="1" dirty="0">
              <a:solidFill>
                <a:schemeClr val="tx1"/>
              </a:solidFill>
            </a:endParaRPr>
          </a:p>
          <a:p>
            <a:r>
              <a:rPr lang="en-US" b="1" dirty="0" smtClean="0">
                <a:solidFill>
                  <a:schemeClr val="tx1"/>
                </a:solidFill>
              </a:rPr>
              <a:t>Here are the plants you might visit:</a:t>
            </a:r>
          </a:p>
          <a:p>
            <a:endParaRPr lang="en-US" dirty="0">
              <a:solidFill>
                <a:schemeClr val="tx1"/>
              </a:solidFill>
            </a:endParaRPr>
          </a:p>
          <a:p>
            <a:endParaRPr lang="en-US" dirty="0" smtClean="0">
              <a:solidFill>
                <a:schemeClr val="tx1"/>
              </a:solidFill>
            </a:endParaRPr>
          </a:p>
          <a:p>
            <a:r>
              <a:rPr lang="en-US" dirty="0" smtClean="0">
                <a:solidFill>
                  <a:schemeClr val="tx1"/>
                </a:solidFill>
              </a:rPr>
              <a:t>       Planet </a:t>
            </a:r>
            <a:r>
              <a:rPr lang="en-US" dirty="0" smtClean="0">
                <a:solidFill>
                  <a:schemeClr val="tx1"/>
                </a:solidFill>
              </a:rPr>
              <a:t>Earth</a:t>
            </a:r>
            <a:endParaRPr lang="en-US" dirty="0" smtClean="0">
              <a:solidFill>
                <a:schemeClr val="tx1"/>
              </a:solidFill>
            </a:endParaRPr>
          </a:p>
          <a:p>
            <a:endParaRPr lang="en-US" dirty="0" smtClean="0">
              <a:solidFill>
                <a:schemeClr val="tx1"/>
              </a:solidFill>
            </a:endParaRPr>
          </a:p>
          <a:p>
            <a:endParaRPr lang="en-US" dirty="0" smtClean="0">
              <a:solidFill>
                <a:schemeClr val="tx1"/>
              </a:solidFill>
            </a:endParaRPr>
          </a:p>
          <a:p>
            <a:r>
              <a:rPr lang="en-US" dirty="0" smtClean="0">
                <a:solidFill>
                  <a:schemeClr val="tx1"/>
                </a:solidFill>
              </a:rPr>
              <a:t>       </a:t>
            </a:r>
          </a:p>
          <a:p>
            <a:r>
              <a:rPr lang="en-US" dirty="0">
                <a:solidFill>
                  <a:schemeClr val="tx1"/>
                </a:solidFill>
              </a:rPr>
              <a:t> </a:t>
            </a:r>
            <a:r>
              <a:rPr lang="en-US" dirty="0" smtClean="0">
                <a:solidFill>
                  <a:schemeClr val="tx1"/>
                </a:solidFill>
              </a:rPr>
              <a:t>      Planet </a:t>
            </a:r>
            <a:r>
              <a:rPr lang="en-US" dirty="0" smtClean="0">
                <a:solidFill>
                  <a:schemeClr val="tx1"/>
                </a:solidFill>
              </a:rPr>
              <a:t>Brown-dust,               </a:t>
            </a:r>
            <a:r>
              <a:rPr lang="en-US" dirty="0" smtClean="0">
                <a:solidFill>
                  <a:schemeClr val="tx1"/>
                </a:solidFill>
              </a:rPr>
              <a:t>and planet </a:t>
            </a:r>
            <a:r>
              <a:rPr lang="en-US" dirty="0" smtClean="0">
                <a:solidFill>
                  <a:schemeClr val="tx1"/>
                </a:solidFill>
              </a:rPr>
              <a:t>Gray-dust</a:t>
            </a:r>
            <a:endParaRPr lang="en-US" dirty="0">
              <a:solidFill>
                <a:schemeClr val="tx1"/>
              </a:solidFill>
            </a:endParaRPr>
          </a:p>
          <a:p>
            <a:endParaRPr lang="en-US" dirty="0" smtClean="0">
              <a:solidFill>
                <a:schemeClr val="tx1"/>
              </a:solidFill>
            </a:endParaRPr>
          </a:p>
          <a:p>
            <a:r>
              <a:rPr lang="en-US" dirty="0" smtClean="0">
                <a:solidFill>
                  <a:schemeClr val="tx1"/>
                </a:solidFill>
              </a:rPr>
              <a:t>     </a:t>
            </a:r>
          </a:p>
          <a:p>
            <a:endParaRPr lang="en-US" dirty="0">
              <a:solidFill>
                <a:schemeClr val="tx1"/>
              </a:solidFill>
            </a:endParaRPr>
          </a:p>
          <a:p>
            <a:r>
              <a:rPr lang="en-US" dirty="0" smtClean="0">
                <a:solidFill>
                  <a:schemeClr val="tx1"/>
                </a:solidFill>
              </a:rPr>
              <a:t>       Extragalactic planet </a:t>
            </a:r>
            <a:r>
              <a:rPr lang="en-US" dirty="0" smtClean="0">
                <a:solidFill>
                  <a:schemeClr val="tx1"/>
                </a:solidFill>
              </a:rPr>
              <a:t>Helium-red               </a:t>
            </a:r>
            <a:r>
              <a:rPr lang="en-US" dirty="0" smtClean="0">
                <a:solidFill>
                  <a:schemeClr val="tx1"/>
                </a:solidFill>
              </a:rPr>
              <a:t>, and </a:t>
            </a:r>
            <a:r>
              <a:rPr lang="en-US" dirty="0">
                <a:solidFill>
                  <a:schemeClr val="tx1"/>
                </a:solidFill>
              </a:rPr>
              <a:t>e</a:t>
            </a:r>
            <a:r>
              <a:rPr lang="en-US" dirty="0" smtClean="0">
                <a:solidFill>
                  <a:schemeClr val="tx1"/>
                </a:solidFill>
              </a:rPr>
              <a:t>xtragalactic </a:t>
            </a:r>
            <a:r>
              <a:rPr lang="en-US" dirty="0" smtClean="0">
                <a:solidFill>
                  <a:schemeClr val="tx1"/>
                </a:solidFill>
              </a:rPr>
              <a:t>planet </a:t>
            </a:r>
            <a:r>
              <a:rPr lang="en-US" dirty="0" smtClean="0">
                <a:solidFill>
                  <a:schemeClr val="tx1"/>
                </a:solidFill>
              </a:rPr>
              <a:t>Helium-blue</a:t>
            </a:r>
            <a:endParaRPr lang="en-US" dirty="0" smtClean="0">
              <a:solidFill>
                <a:schemeClr val="tx1"/>
              </a:solidFill>
            </a:endParaRPr>
          </a:p>
          <a:p>
            <a:endParaRPr lang="en-US" dirty="0">
              <a:solidFill>
                <a:schemeClr val="tx1"/>
              </a:solidFill>
            </a:endParaRPr>
          </a:p>
          <a:p>
            <a:endParaRPr lang="en-US" dirty="0" smtClean="0">
              <a:solidFill>
                <a:schemeClr val="tx1"/>
              </a:solidFill>
            </a:endParaRPr>
          </a:p>
          <a:p>
            <a:endParaRPr lang="en-US" dirty="0">
              <a:solidFill>
                <a:schemeClr val="tx1"/>
              </a:solidFill>
            </a:endParaRPr>
          </a:p>
        </p:txBody>
      </p:sp>
      <p:pic>
        <p:nvPicPr>
          <p:cNvPr id="13" name="Picture 1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187972" y="3304004"/>
            <a:ext cx="704088" cy="700926"/>
          </a:xfrm>
          <a:prstGeom prst="rect">
            <a:avLst/>
          </a:prstGeom>
          <a:effectLst>
            <a:outerShdw blurRad="50800" dist="38100" dir="5400000" algn="t" rotWithShape="0">
              <a:prstClr val="black">
                <a:alpha val="40000"/>
              </a:prstClr>
            </a:outerShdw>
          </a:effectLst>
        </p:spPr>
      </p:pic>
      <p:pic>
        <p:nvPicPr>
          <p:cNvPr id="14" name="Content Placeholder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400787" y="3304005"/>
            <a:ext cx="704088" cy="708054"/>
          </a:xfrm>
          <a:prstGeom prst="rect">
            <a:avLst/>
          </a:prstGeom>
          <a:effectLst>
            <a:outerShdw blurRad="50800" dist="38100" dir="5400000" algn="t" rotWithShape="0">
              <a:prstClr val="black">
                <a:alpha val="40000"/>
              </a:prstClr>
            </a:outerShdw>
          </a:effectLst>
        </p:spPr>
      </p:pic>
      <p:pic>
        <p:nvPicPr>
          <p:cNvPr id="28" name="Picture 27"/>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816523" y="2208745"/>
            <a:ext cx="704088" cy="704088"/>
          </a:xfrm>
          <a:prstGeom prst="rect">
            <a:avLst/>
          </a:prstGeom>
          <a:effectLst>
            <a:outerShdw blurRad="50800" dist="38100" dir="5400000" algn="t" rotWithShape="0">
              <a:prstClr val="black">
                <a:alpha val="40000"/>
              </a:prstClr>
            </a:outerShdw>
          </a:effectLst>
        </p:spPr>
      </p:pic>
      <p:sp>
        <p:nvSpPr>
          <p:cNvPr id="18" name="TextBox 17"/>
          <p:cNvSpPr txBox="1"/>
          <p:nvPr/>
        </p:nvSpPr>
        <p:spPr>
          <a:xfrm>
            <a:off x="4015277" y="138000"/>
            <a:ext cx="4161443" cy="461665"/>
          </a:xfrm>
          <a:prstGeom prst="rect">
            <a:avLst/>
          </a:prstGeom>
          <a:noFill/>
        </p:spPr>
        <p:txBody>
          <a:bodyPr wrap="square" rtlCol="0">
            <a:spAutoFit/>
          </a:bodyPr>
          <a:lstStyle/>
          <a:p>
            <a:pPr algn="ctr"/>
            <a:r>
              <a:rPr lang="en-GB" sz="2400" b="1" dirty="0" smtClean="0"/>
              <a:t>Instruction</a:t>
            </a:r>
            <a:endParaRPr lang="en-GB" sz="2400" b="1" dirty="0"/>
          </a:p>
        </p:txBody>
      </p:sp>
      <p:pic>
        <p:nvPicPr>
          <p:cNvPr id="20" name="Picture 19"/>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529807" y="4415081"/>
            <a:ext cx="704666" cy="704088"/>
          </a:xfrm>
          <a:prstGeom prst="rect">
            <a:avLst/>
          </a:prstGeom>
        </p:spPr>
      </p:pic>
      <p:pic>
        <p:nvPicPr>
          <p:cNvPr id="21" name="Picture 20"/>
          <p:cNvPicPr>
            <a:picLocks noChangeAspect="1"/>
          </p:cNvPicPr>
          <p:nvPr/>
        </p:nvPicPr>
        <p:blipFill rotWithShape="1">
          <a:blip r:embed="rId6">
            <a:extLst>
              <a:ext uri="{28A0092B-C50C-407E-A947-70E740481C1C}">
                <a14:useLocalDpi xmlns:a14="http://schemas.microsoft.com/office/drawing/2010/main" val="0"/>
              </a:ext>
            </a:extLst>
          </a:blip>
          <a:srcRect l="5766"/>
          <a:stretch/>
        </p:blipFill>
        <p:spPr>
          <a:xfrm>
            <a:off x="7844024" y="4424046"/>
            <a:ext cx="704088" cy="699648"/>
          </a:xfrm>
          <a:prstGeom prst="rect">
            <a:avLst/>
          </a:prstGeom>
        </p:spPr>
      </p:pic>
    </p:spTree>
    <p:extLst>
      <p:ext uri="{BB962C8B-B14F-4D97-AF65-F5344CB8AC3E}">
        <p14:creationId xmlns:p14="http://schemas.microsoft.com/office/powerpoint/2010/main" val="1453489538"/>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ounded Rectangle 11"/>
          <p:cNvSpPr/>
          <p:nvPr/>
        </p:nvSpPr>
        <p:spPr>
          <a:xfrm>
            <a:off x="-2" y="920787"/>
            <a:ext cx="12191999" cy="5778130"/>
          </a:xfrm>
          <a:prstGeom prst="roundRect">
            <a:avLst>
              <a:gd name="adj" fmla="val 9731"/>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a:lnSpc>
                <a:spcPct val="200000"/>
              </a:lnSpc>
            </a:pPr>
            <a:r>
              <a:rPr lang="en-US" b="1" dirty="0" smtClean="0">
                <a:solidFill>
                  <a:schemeClr val="tx1"/>
                </a:solidFill>
              </a:rPr>
              <a:t>Depending on where you started, the portals will take you to one of the two </a:t>
            </a:r>
            <a:r>
              <a:rPr lang="en-US" b="1" dirty="0">
                <a:solidFill>
                  <a:schemeClr val="tx1"/>
                </a:solidFill>
              </a:rPr>
              <a:t>extragalactic </a:t>
            </a:r>
            <a:r>
              <a:rPr lang="en-US" b="1" dirty="0" smtClean="0">
                <a:solidFill>
                  <a:schemeClr val="tx1"/>
                </a:solidFill>
              </a:rPr>
              <a:t>planets. For example, you will </a:t>
            </a:r>
            <a:r>
              <a:rPr lang="en-US" b="1" dirty="0">
                <a:solidFill>
                  <a:schemeClr val="tx1"/>
                </a:solidFill>
              </a:rPr>
              <a:t>arrive in the </a:t>
            </a:r>
            <a:r>
              <a:rPr lang="en-US" b="1" dirty="0" smtClean="0">
                <a:solidFill>
                  <a:schemeClr val="tx1"/>
                </a:solidFill>
              </a:rPr>
              <a:t>Helium-red </a:t>
            </a:r>
            <a:r>
              <a:rPr lang="en-US" b="1" dirty="0">
                <a:solidFill>
                  <a:schemeClr val="tx1"/>
                </a:solidFill>
              </a:rPr>
              <a:t>planet if you started from the </a:t>
            </a:r>
            <a:r>
              <a:rPr lang="en-US" b="1" dirty="0" smtClean="0">
                <a:solidFill>
                  <a:schemeClr val="tx1"/>
                </a:solidFill>
              </a:rPr>
              <a:t>Gray-dust </a:t>
            </a:r>
            <a:r>
              <a:rPr lang="en-US" b="1" dirty="0">
                <a:solidFill>
                  <a:schemeClr val="tx1"/>
                </a:solidFill>
              </a:rPr>
              <a:t>planet</a:t>
            </a:r>
            <a:r>
              <a:rPr lang="en-US" b="1" dirty="0" smtClean="0">
                <a:solidFill>
                  <a:schemeClr val="tx1"/>
                </a:solidFill>
              </a:rPr>
              <a:t>, and will </a:t>
            </a:r>
            <a:r>
              <a:rPr lang="en-US" b="1" dirty="0">
                <a:solidFill>
                  <a:schemeClr val="tx1"/>
                </a:solidFill>
              </a:rPr>
              <a:t>arrive in the </a:t>
            </a:r>
            <a:r>
              <a:rPr lang="en-US" b="1" dirty="0" smtClean="0">
                <a:solidFill>
                  <a:schemeClr val="tx1"/>
                </a:solidFill>
              </a:rPr>
              <a:t>Helium-blue </a:t>
            </a:r>
            <a:r>
              <a:rPr lang="en-US" b="1" dirty="0">
                <a:solidFill>
                  <a:schemeClr val="tx1"/>
                </a:solidFill>
              </a:rPr>
              <a:t>planet if you started from the </a:t>
            </a:r>
            <a:r>
              <a:rPr lang="en-US" b="1" dirty="0" smtClean="0">
                <a:solidFill>
                  <a:schemeClr val="tx1"/>
                </a:solidFill>
              </a:rPr>
              <a:t>Brown-dust </a:t>
            </a:r>
            <a:r>
              <a:rPr lang="en-US" b="1" dirty="0" smtClean="0">
                <a:solidFill>
                  <a:schemeClr val="tx1"/>
                </a:solidFill>
              </a:rPr>
              <a:t>planet.</a:t>
            </a:r>
          </a:p>
          <a:p>
            <a:pPr>
              <a:lnSpc>
                <a:spcPct val="200000"/>
              </a:lnSpc>
            </a:pPr>
            <a:endParaRPr lang="en-US" b="1" dirty="0">
              <a:solidFill>
                <a:schemeClr val="tx1"/>
              </a:solidFill>
            </a:endParaRPr>
          </a:p>
          <a:p>
            <a:pPr>
              <a:lnSpc>
                <a:spcPct val="200000"/>
              </a:lnSpc>
            </a:pPr>
            <a:endParaRPr lang="en-US" b="1" dirty="0">
              <a:solidFill>
                <a:schemeClr val="tx1"/>
              </a:solidFill>
            </a:endParaRPr>
          </a:p>
        </p:txBody>
      </p:sp>
      <p:sp>
        <p:nvSpPr>
          <p:cNvPr id="18" name="TextBox 17"/>
          <p:cNvSpPr txBox="1"/>
          <p:nvPr/>
        </p:nvSpPr>
        <p:spPr>
          <a:xfrm>
            <a:off x="4015277" y="138000"/>
            <a:ext cx="4161443" cy="461665"/>
          </a:xfrm>
          <a:prstGeom prst="rect">
            <a:avLst/>
          </a:prstGeom>
          <a:noFill/>
        </p:spPr>
        <p:txBody>
          <a:bodyPr wrap="square" rtlCol="0">
            <a:spAutoFit/>
          </a:bodyPr>
          <a:lstStyle/>
          <a:p>
            <a:pPr algn="ctr"/>
            <a:r>
              <a:rPr lang="en-GB" sz="2400" b="1" dirty="0" smtClean="0"/>
              <a:t>Instruction</a:t>
            </a:r>
            <a:endParaRPr lang="en-GB" sz="2400" b="1" dirty="0"/>
          </a:p>
        </p:txBody>
      </p:sp>
      <p:sp>
        <p:nvSpPr>
          <p:cNvPr id="35" name="Rectangle 34"/>
          <p:cNvSpPr/>
          <p:nvPr/>
        </p:nvSpPr>
        <p:spPr>
          <a:xfrm>
            <a:off x="3771898" y="3087913"/>
            <a:ext cx="2520031" cy="3362195"/>
          </a:xfrm>
          <a:prstGeom prst="rect">
            <a:avLst/>
          </a:prstGeom>
          <a:noFill/>
          <a:ln w="28575">
            <a:solidFill>
              <a:schemeClr val="tx1"/>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n w="0"/>
              <a:solidFill>
                <a:schemeClr val="tx1"/>
              </a:solidFill>
              <a:effectLst>
                <a:outerShdw blurRad="38100" dist="19050" dir="2700000" algn="tl" rotWithShape="0">
                  <a:schemeClr val="dk1">
                    <a:alpha val="40000"/>
                  </a:schemeClr>
                </a:outerShdw>
              </a:effectLst>
            </a:endParaRPr>
          </a:p>
        </p:txBody>
      </p:sp>
      <p:pic>
        <p:nvPicPr>
          <p:cNvPr id="45" name="Picture 4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934940" y="5434023"/>
            <a:ext cx="914400" cy="914400"/>
          </a:xfrm>
          <a:prstGeom prst="rect">
            <a:avLst/>
          </a:prstGeom>
          <a:effectLst>
            <a:outerShdw blurRad="50800" dist="38100" dir="5400000" algn="t" rotWithShape="0">
              <a:prstClr val="black">
                <a:alpha val="40000"/>
              </a:prstClr>
            </a:outerShdw>
          </a:effectLst>
        </p:spPr>
      </p:pic>
      <p:sp>
        <p:nvSpPr>
          <p:cNvPr id="2" name="Up Arrow 1"/>
          <p:cNvSpPr/>
          <p:nvPr/>
        </p:nvSpPr>
        <p:spPr>
          <a:xfrm>
            <a:off x="4172848" y="4194965"/>
            <a:ext cx="438583" cy="1201591"/>
          </a:xfrm>
          <a:prstGeom prst="upArrow">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a:p>
        </p:txBody>
      </p:sp>
      <p:pic>
        <p:nvPicPr>
          <p:cNvPr id="50" name="Picture 49"/>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891740" y="4352488"/>
            <a:ext cx="1005840" cy="1005840"/>
          </a:xfrm>
          <a:prstGeom prst="rect">
            <a:avLst/>
          </a:prstGeom>
        </p:spPr>
      </p:pic>
      <p:pic>
        <p:nvPicPr>
          <p:cNvPr id="19" name="Picture 18"/>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934940" y="3226359"/>
            <a:ext cx="914400" cy="914400"/>
          </a:xfrm>
          <a:prstGeom prst="rect">
            <a:avLst/>
          </a:prstGeom>
        </p:spPr>
      </p:pic>
      <p:pic>
        <p:nvPicPr>
          <p:cNvPr id="20" name="Picture 19"/>
          <p:cNvPicPr>
            <a:picLocks noChangeAspect="1"/>
          </p:cNvPicPr>
          <p:nvPr/>
        </p:nvPicPr>
        <p:blipFill rotWithShape="1">
          <a:blip r:embed="rId5">
            <a:extLst>
              <a:ext uri="{28A0092B-C50C-407E-A947-70E740481C1C}">
                <a14:useLocalDpi xmlns:a14="http://schemas.microsoft.com/office/drawing/2010/main" val="0"/>
              </a:ext>
            </a:extLst>
          </a:blip>
          <a:srcRect l="5766"/>
          <a:stretch/>
        </p:blipFill>
        <p:spPr>
          <a:xfrm>
            <a:off x="5196111" y="3221766"/>
            <a:ext cx="914400" cy="914400"/>
          </a:xfrm>
          <a:prstGeom prst="rect">
            <a:avLst/>
          </a:prstGeom>
        </p:spPr>
      </p:pic>
      <p:sp>
        <p:nvSpPr>
          <p:cNvPr id="22" name="Up Arrow 21"/>
          <p:cNvSpPr/>
          <p:nvPr/>
        </p:nvSpPr>
        <p:spPr>
          <a:xfrm>
            <a:off x="5434020" y="4194965"/>
            <a:ext cx="438583" cy="1201591"/>
          </a:xfrm>
          <a:prstGeom prst="upArrow">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a:p>
        </p:txBody>
      </p:sp>
      <p:pic>
        <p:nvPicPr>
          <p:cNvPr id="25" name="Picture 2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152912" y="4352488"/>
            <a:ext cx="1005840" cy="1005840"/>
          </a:xfrm>
          <a:prstGeom prst="rect">
            <a:avLst/>
          </a:prstGeom>
        </p:spPr>
      </p:pic>
      <p:pic>
        <p:nvPicPr>
          <p:cNvPr id="27" name="Content Placeholder 3"/>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5196112" y="5434023"/>
            <a:ext cx="914400" cy="914400"/>
          </a:xfrm>
          <a:prstGeom prst="rect">
            <a:avLst/>
          </a:prstGeom>
          <a:effectLst>
            <a:outerShdw blurRad="50800" dist="38100" dir="5400000" algn="t" rotWithShape="0">
              <a:prstClr val="black">
                <a:alpha val="40000"/>
              </a:prstClr>
            </a:outerShdw>
          </a:effectLst>
        </p:spPr>
      </p:pic>
    </p:spTree>
    <p:extLst>
      <p:ext uri="{BB962C8B-B14F-4D97-AF65-F5344CB8AC3E}">
        <p14:creationId xmlns:p14="http://schemas.microsoft.com/office/powerpoint/2010/main" val="1171726885"/>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ounded Rectangle 11"/>
          <p:cNvSpPr/>
          <p:nvPr/>
        </p:nvSpPr>
        <p:spPr>
          <a:xfrm>
            <a:off x="-2" y="920787"/>
            <a:ext cx="12191999" cy="5778130"/>
          </a:xfrm>
          <a:prstGeom prst="roundRect">
            <a:avLst>
              <a:gd name="adj" fmla="val 9731"/>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a:lnSpc>
                <a:spcPct val="200000"/>
              </a:lnSpc>
            </a:pPr>
            <a:r>
              <a:rPr lang="en-US" b="1" dirty="0" smtClean="0">
                <a:solidFill>
                  <a:schemeClr val="tx1"/>
                </a:solidFill>
              </a:rPr>
              <a:t>Depending on where you started, the portals will take you to one of the two </a:t>
            </a:r>
            <a:r>
              <a:rPr lang="en-US" b="1" dirty="0">
                <a:solidFill>
                  <a:schemeClr val="tx1"/>
                </a:solidFill>
              </a:rPr>
              <a:t>extragalactic </a:t>
            </a:r>
            <a:r>
              <a:rPr lang="en-US" b="1" dirty="0" smtClean="0">
                <a:solidFill>
                  <a:schemeClr val="tx1"/>
                </a:solidFill>
              </a:rPr>
              <a:t>planets. For example, you will </a:t>
            </a:r>
            <a:r>
              <a:rPr lang="en-US" b="1" dirty="0">
                <a:solidFill>
                  <a:schemeClr val="tx1"/>
                </a:solidFill>
              </a:rPr>
              <a:t>arrive in the </a:t>
            </a:r>
            <a:r>
              <a:rPr lang="en-US" b="1" dirty="0" smtClean="0">
                <a:solidFill>
                  <a:schemeClr val="tx1"/>
                </a:solidFill>
              </a:rPr>
              <a:t>Helium-red </a:t>
            </a:r>
            <a:r>
              <a:rPr lang="en-US" b="1" dirty="0">
                <a:solidFill>
                  <a:schemeClr val="tx1"/>
                </a:solidFill>
              </a:rPr>
              <a:t>planet if you started from the </a:t>
            </a:r>
            <a:r>
              <a:rPr lang="en-US" b="1" dirty="0" smtClean="0">
                <a:solidFill>
                  <a:schemeClr val="tx1"/>
                </a:solidFill>
              </a:rPr>
              <a:t>Gray-dust </a:t>
            </a:r>
            <a:r>
              <a:rPr lang="en-US" b="1" dirty="0">
                <a:solidFill>
                  <a:schemeClr val="tx1"/>
                </a:solidFill>
              </a:rPr>
              <a:t>planet</a:t>
            </a:r>
            <a:r>
              <a:rPr lang="en-US" b="1" dirty="0" smtClean="0">
                <a:solidFill>
                  <a:schemeClr val="tx1"/>
                </a:solidFill>
              </a:rPr>
              <a:t>, and will </a:t>
            </a:r>
            <a:r>
              <a:rPr lang="en-US" b="1" dirty="0">
                <a:solidFill>
                  <a:schemeClr val="tx1"/>
                </a:solidFill>
              </a:rPr>
              <a:t>arrive in the </a:t>
            </a:r>
            <a:r>
              <a:rPr lang="en-US" b="1" dirty="0" smtClean="0">
                <a:solidFill>
                  <a:schemeClr val="tx1"/>
                </a:solidFill>
              </a:rPr>
              <a:t>Helium-blue </a:t>
            </a:r>
            <a:r>
              <a:rPr lang="en-US" b="1" dirty="0">
                <a:solidFill>
                  <a:schemeClr val="tx1"/>
                </a:solidFill>
              </a:rPr>
              <a:t>planet if you started from the </a:t>
            </a:r>
            <a:r>
              <a:rPr lang="en-US" b="1" dirty="0" smtClean="0">
                <a:solidFill>
                  <a:schemeClr val="tx1"/>
                </a:solidFill>
              </a:rPr>
              <a:t>Brown-dust </a:t>
            </a:r>
            <a:r>
              <a:rPr lang="en-US" b="1" dirty="0" smtClean="0">
                <a:solidFill>
                  <a:schemeClr val="tx1"/>
                </a:solidFill>
              </a:rPr>
              <a:t>planet.</a:t>
            </a:r>
          </a:p>
          <a:p>
            <a:pPr>
              <a:lnSpc>
                <a:spcPct val="200000"/>
              </a:lnSpc>
            </a:pPr>
            <a:endParaRPr lang="en-US" b="1" dirty="0">
              <a:solidFill>
                <a:schemeClr val="tx1"/>
              </a:solidFill>
            </a:endParaRPr>
          </a:p>
          <a:p>
            <a:pPr>
              <a:lnSpc>
                <a:spcPct val="200000"/>
              </a:lnSpc>
            </a:pPr>
            <a:endParaRPr lang="en-US" b="1" dirty="0">
              <a:solidFill>
                <a:schemeClr val="tx1"/>
              </a:solidFill>
            </a:endParaRPr>
          </a:p>
        </p:txBody>
      </p:sp>
      <p:sp>
        <p:nvSpPr>
          <p:cNvPr id="18" name="TextBox 17"/>
          <p:cNvSpPr txBox="1"/>
          <p:nvPr/>
        </p:nvSpPr>
        <p:spPr>
          <a:xfrm>
            <a:off x="4015277" y="138000"/>
            <a:ext cx="4161443" cy="461665"/>
          </a:xfrm>
          <a:prstGeom prst="rect">
            <a:avLst/>
          </a:prstGeom>
          <a:noFill/>
        </p:spPr>
        <p:txBody>
          <a:bodyPr wrap="square" rtlCol="0">
            <a:spAutoFit/>
          </a:bodyPr>
          <a:lstStyle/>
          <a:p>
            <a:pPr algn="ctr"/>
            <a:r>
              <a:rPr lang="en-GB" sz="2400" b="1" dirty="0" smtClean="0"/>
              <a:t>Instruction</a:t>
            </a:r>
            <a:endParaRPr lang="en-GB" sz="2400" b="1" dirty="0"/>
          </a:p>
        </p:txBody>
      </p:sp>
      <p:sp>
        <p:nvSpPr>
          <p:cNvPr id="35" name="Rectangle 34"/>
          <p:cNvSpPr/>
          <p:nvPr/>
        </p:nvSpPr>
        <p:spPr>
          <a:xfrm>
            <a:off x="3771898" y="3087913"/>
            <a:ext cx="2520031" cy="3362195"/>
          </a:xfrm>
          <a:prstGeom prst="rect">
            <a:avLst/>
          </a:prstGeom>
          <a:noFill/>
          <a:ln w="28575">
            <a:solidFill>
              <a:schemeClr val="tx1"/>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n w="0"/>
              <a:solidFill>
                <a:schemeClr val="tx1"/>
              </a:solidFill>
              <a:effectLst>
                <a:outerShdw blurRad="38100" dist="19050" dir="2700000" algn="tl" rotWithShape="0">
                  <a:schemeClr val="dk1">
                    <a:alpha val="40000"/>
                  </a:schemeClr>
                </a:outerShdw>
              </a:effectLst>
            </a:endParaRPr>
          </a:p>
        </p:txBody>
      </p:sp>
      <p:pic>
        <p:nvPicPr>
          <p:cNvPr id="45" name="Picture 4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934940" y="5434023"/>
            <a:ext cx="914400" cy="914400"/>
          </a:xfrm>
          <a:prstGeom prst="rect">
            <a:avLst/>
          </a:prstGeom>
          <a:effectLst>
            <a:outerShdw blurRad="50800" dist="38100" dir="5400000" algn="t" rotWithShape="0">
              <a:prstClr val="black">
                <a:alpha val="40000"/>
              </a:prstClr>
            </a:outerShdw>
          </a:effectLst>
        </p:spPr>
      </p:pic>
      <p:sp>
        <p:nvSpPr>
          <p:cNvPr id="2" name="Up Arrow 1"/>
          <p:cNvSpPr/>
          <p:nvPr/>
        </p:nvSpPr>
        <p:spPr>
          <a:xfrm>
            <a:off x="4172848" y="4194965"/>
            <a:ext cx="438583" cy="1201591"/>
          </a:xfrm>
          <a:prstGeom prst="upArrow">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a:p>
        </p:txBody>
      </p:sp>
      <p:pic>
        <p:nvPicPr>
          <p:cNvPr id="50" name="Picture 49"/>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891740" y="4352488"/>
            <a:ext cx="1005840" cy="1005840"/>
          </a:xfrm>
          <a:prstGeom prst="rect">
            <a:avLst/>
          </a:prstGeom>
        </p:spPr>
      </p:pic>
      <p:pic>
        <p:nvPicPr>
          <p:cNvPr id="19" name="Picture 18"/>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934940" y="3226359"/>
            <a:ext cx="914400" cy="914400"/>
          </a:xfrm>
          <a:prstGeom prst="rect">
            <a:avLst/>
          </a:prstGeom>
        </p:spPr>
      </p:pic>
      <p:pic>
        <p:nvPicPr>
          <p:cNvPr id="20" name="Picture 19"/>
          <p:cNvPicPr>
            <a:picLocks noChangeAspect="1"/>
          </p:cNvPicPr>
          <p:nvPr/>
        </p:nvPicPr>
        <p:blipFill rotWithShape="1">
          <a:blip r:embed="rId5">
            <a:extLst>
              <a:ext uri="{28A0092B-C50C-407E-A947-70E740481C1C}">
                <a14:useLocalDpi xmlns:a14="http://schemas.microsoft.com/office/drawing/2010/main" val="0"/>
              </a:ext>
            </a:extLst>
          </a:blip>
          <a:srcRect l="5766"/>
          <a:stretch/>
        </p:blipFill>
        <p:spPr>
          <a:xfrm>
            <a:off x="5196111" y="3221766"/>
            <a:ext cx="914400" cy="914400"/>
          </a:xfrm>
          <a:prstGeom prst="rect">
            <a:avLst/>
          </a:prstGeom>
        </p:spPr>
      </p:pic>
      <p:sp>
        <p:nvSpPr>
          <p:cNvPr id="22" name="Up Arrow 21"/>
          <p:cNvSpPr/>
          <p:nvPr/>
        </p:nvSpPr>
        <p:spPr>
          <a:xfrm>
            <a:off x="5434020" y="4194965"/>
            <a:ext cx="438583" cy="1201591"/>
          </a:xfrm>
          <a:prstGeom prst="upArrow">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a:p>
        </p:txBody>
      </p:sp>
      <p:pic>
        <p:nvPicPr>
          <p:cNvPr id="25" name="Picture 2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152912" y="4352488"/>
            <a:ext cx="1005840" cy="1005840"/>
          </a:xfrm>
          <a:prstGeom prst="rect">
            <a:avLst/>
          </a:prstGeom>
        </p:spPr>
      </p:pic>
      <p:pic>
        <p:nvPicPr>
          <p:cNvPr id="27" name="Content Placeholder 3"/>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5196112" y="5434023"/>
            <a:ext cx="914400" cy="914400"/>
          </a:xfrm>
          <a:prstGeom prst="rect">
            <a:avLst/>
          </a:prstGeom>
          <a:effectLst>
            <a:outerShdw blurRad="50800" dist="38100" dir="5400000" algn="t" rotWithShape="0">
              <a:prstClr val="black">
                <a:alpha val="40000"/>
              </a:prstClr>
            </a:outerShdw>
          </a:effectLst>
        </p:spPr>
      </p:pic>
      <p:sp>
        <p:nvSpPr>
          <p:cNvPr id="28" name="Rectangle 27"/>
          <p:cNvSpPr/>
          <p:nvPr/>
        </p:nvSpPr>
        <p:spPr>
          <a:xfrm>
            <a:off x="9050119" y="3087913"/>
            <a:ext cx="2520031" cy="3362195"/>
          </a:xfrm>
          <a:prstGeom prst="rect">
            <a:avLst/>
          </a:prstGeom>
          <a:noFill/>
          <a:ln w="28575">
            <a:solidFill>
              <a:schemeClr val="tx1"/>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n w="0"/>
              <a:solidFill>
                <a:schemeClr val="tx1"/>
              </a:solidFill>
              <a:effectLst>
                <a:outerShdw blurRad="38100" dist="19050" dir="2700000" algn="tl" rotWithShape="0">
                  <a:schemeClr val="dk1">
                    <a:alpha val="40000"/>
                  </a:schemeClr>
                </a:outerShdw>
              </a:effectLst>
            </a:endParaRPr>
          </a:p>
        </p:txBody>
      </p:sp>
      <p:pic>
        <p:nvPicPr>
          <p:cNvPr id="29" name="Picture 28"/>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213161" y="5434023"/>
            <a:ext cx="914400" cy="914400"/>
          </a:xfrm>
          <a:prstGeom prst="rect">
            <a:avLst/>
          </a:prstGeom>
          <a:effectLst>
            <a:outerShdw blurRad="50800" dist="38100" dir="5400000" algn="t" rotWithShape="0">
              <a:prstClr val="black">
                <a:alpha val="40000"/>
              </a:prstClr>
            </a:outerShdw>
          </a:effectLst>
        </p:spPr>
      </p:pic>
      <p:sp>
        <p:nvSpPr>
          <p:cNvPr id="30" name="Up Arrow 29"/>
          <p:cNvSpPr/>
          <p:nvPr/>
        </p:nvSpPr>
        <p:spPr>
          <a:xfrm>
            <a:off x="9451069" y="4194965"/>
            <a:ext cx="438583" cy="1201591"/>
          </a:xfrm>
          <a:prstGeom prst="upArrow">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a:p>
        </p:txBody>
      </p:sp>
      <p:pic>
        <p:nvPicPr>
          <p:cNvPr id="31" name="Picture 30"/>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169961" y="4352488"/>
            <a:ext cx="1005840" cy="1005840"/>
          </a:xfrm>
          <a:prstGeom prst="rect">
            <a:avLst/>
          </a:prstGeom>
        </p:spPr>
      </p:pic>
      <p:sp>
        <p:nvSpPr>
          <p:cNvPr id="34" name="Up Arrow 33"/>
          <p:cNvSpPr/>
          <p:nvPr/>
        </p:nvSpPr>
        <p:spPr>
          <a:xfrm>
            <a:off x="10712241" y="4194965"/>
            <a:ext cx="438583" cy="1201591"/>
          </a:xfrm>
          <a:prstGeom prst="upArrow">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a:p>
        </p:txBody>
      </p:sp>
      <p:pic>
        <p:nvPicPr>
          <p:cNvPr id="37" name="Picture 3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431133" y="4352488"/>
            <a:ext cx="1005840" cy="1005840"/>
          </a:xfrm>
          <a:prstGeom prst="rect">
            <a:avLst/>
          </a:prstGeom>
        </p:spPr>
      </p:pic>
      <p:pic>
        <p:nvPicPr>
          <p:cNvPr id="38" name="Content Placeholder 3"/>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0474333" y="5434023"/>
            <a:ext cx="914400" cy="914400"/>
          </a:xfrm>
          <a:prstGeom prst="rect">
            <a:avLst/>
          </a:prstGeom>
          <a:effectLst>
            <a:outerShdw blurRad="50800" dist="38100" dir="5400000" algn="t" rotWithShape="0">
              <a:prstClr val="black">
                <a:alpha val="40000"/>
              </a:prstClr>
            </a:outerShdw>
          </a:effectLst>
        </p:spPr>
      </p:pic>
      <p:sp>
        <p:nvSpPr>
          <p:cNvPr id="39" name="TextBox 38"/>
          <p:cNvSpPr txBox="1"/>
          <p:nvPr/>
        </p:nvSpPr>
        <p:spPr>
          <a:xfrm>
            <a:off x="175082" y="3049721"/>
            <a:ext cx="3251609" cy="1754326"/>
          </a:xfrm>
          <a:prstGeom prst="rect">
            <a:avLst/>
          </a:prstGeom>
          <a:noFill/>
        </p:spPr>
        <p:txBody>
          <a:bodyPr wrap="square" rtlCol="0">
            <a:spAutoFit/>
          </a:bodyPr>
          <a:lstStyle/>
          <a:p>
            <a:pPr algn="just"/>
            <a:r>
              <a:rPr lang="en-US" b="1" dirty="0" smtClean="0"/>
              <a:t>However, once in a while, in an unpredictable way (usually every 5 to 8 days) a galactic storm happens and it totally swaps the destination of the two portals. </a:t>
            </a:r>
            <a:endParaRPr lang="en-US" b="1" dirty="0"/>
          </a:p>
        </p:txBody>
      </p:sp>
      <p:sp>
        <p:nvSpPr>
          <p:cNvPr id="3" name="Arc 2"/>
          <p:cNvSpPr/>
          <p:nvPr/>
        </p:nvSpPr>
        <p:spPr>
          <a:xfrm>
            <a:off x="6175734" y="3498803"/>
            <a:ext cx="2973998" cy="2050473"/>
          </a:xfrm>
          <a:prstGeom prst="arc">
            <a:avLst>
              <a:gd name="adj1" fmla="val 12219633"/>
              <a:gd name="adj2" fmla="val 20254743"/>
            </a:avLst>
          </a:prstGeom>
          <a:ln w="117475">
            <a:solidFill>
              <a:schemeClr val="tx1"/>
            </a:solidFill>
            <a:headEnd type="none"/>
            <a:tailEnd type="stealth"/>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40" name="TextBox 39"/>
          <p:cNvSpPr txBox="1"/>
          <p:nvPr/>
        </p:nvSpPr>
        <p:spPr>
          <a:xfrm>
            <a:off x="6699707" y="3625186"/>
            <a:ext cx="1935029" cy="400110"/>
          </a:xfrm>
          <a:prstGeom prst="rect">
            <a:avLst/>
          </a:prstGeom>
          <a:noFill/>
        </p:spPr>
        <p:txBody>
          <a:bodyPr wrap="square" rtlCol="0">
            <a:spAutoFit/>
          </a:bodyPr>
          <a:lstStyle/>
          <a:p>
            <a:pPr algn="ctr"/>
            <a:r>
              <a:rPr lang="en-US" sz="2000" b="1" dirty="0"/>
              <a:t>galactic storm</a:t>
            </a:r>
          </a:p>
        </p:txBody>
      </p:sp>
      <p:sp>
        <p:nvSpPr>
          <p:cNvPr id="42" name="TextBox 41"/>
          <p:cNvSpPr txBox="1"/>
          <p:nvPr/>
        </p:nvSpPr>
        <p:spPr>
          <a:xfrm>
            <a:off x="6707299" y="5385932"/>
            <a:ext cx="1935029" cy="400110"/>
          </a:xfrm>
          <a:prstGeom prst="rect">
            <a:avLst/>
          </a:prstGeom>
          <a:noFill/>
        </p:spPr>
        <p:txBody>
          <a:bodyPr wrap="square" rtlCol="0">
            <a:spAutoFit/>
          </a:bodyPr>
          <a:lstStyle/>
          <a:p>
            <a:pPr algn="ctr"/>
            <a:r>
              <a:rPr lang="en-US" sz="2000" b="1" dirty="0"/>
              <a:t>galactic storm</a:t>
            </a:r>
          </a:p>
        </p:txBody>
      </p:sp>
      <p:sp>
        <p:nvSpPr>
          <p:cNvPr id="43" name="Arc 42"/>
          <p:cNvSpPr/>
          <p:nvPr/>
        </p:nvSpPr>
        <p:spPr>
          <a:xfrm flipH="1" flipV="1">
            <a:off x="6164249" y="3938779"/>
            <a:ext cx="2973998" cy="2050473"/>
          </a:xfrm>
          <a:prstGeom prst="arc">
            <a:avLst>
              <a:gd name="adj1" fmla="val 12219633"/>
              <a:gd name="adj2" fmla="val 20254743"/>
            </a:avLst>
          </a:prstGeom>
          <a:ln w="117475">
            <a:solidFill>
              <a:schemeClr val="tx1"/>
            </a:solidFill>
            <a:headEnd type="none"/>
            <a:tailEnd type="stealth"/>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pic>
        <p:nvPicPr>
          <p:cNvPr id="46" name="Picture 4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474332" y="3221766"/>
            <a:ext cx="914400" cy="914400"/>
          </a:xfrm>
          <a:prstGeom prst="rect">
            <a:avLst/>
          </a:prstGeom>
        </p:spPr>
      </p:pic>
      <p:pic>
        <p:nvPicPr>
          <p:cNvPr id="47" name="Picture 46"/>
          <p:cNvPicPr>
            <a:picLocks noChangeAspect="1"/>
          </p:cNvPicPr>
          <p:nvPr/>
        </p:nvPicPr>
        <p:blipFill rotWithShape="1">
          <a:blip r:embed="rId5">
            <a:extLst>
              <a:ext uri="{28A0092B-C50C-407E-A947-70E740481C1C}">
                <a14:useLocalDpi xmlns:a14="http://schemas.microsoft.com/office/drawing/2010/main" val="0"/>
              </a:ext>
            </a:extLst>
          </a:blip>
          <a:srcRect l="5766"/>
          <a:stretch/>
        </p:blipFill>
        <p:spPr>
          <a:xfrm>
            <a:off x="9213161" y="3221766"/>
            <a:ext cx="914400" cy="914400"/>
          </a:xfrm>
          <a:prstGeom prst="rect">
            <a:avLst/>
          </a:prstGeom>
        </p:spPr>
      </p:pic>
    </p:spTree>
    <p:extLst>
      <p:ext uri="{BB962C8B-B14F-4D97-AF65-F5344CB8AC3E}">
        <p14:creationId xmlns:p14="http://schemas.microsoft.com/office/powerpoint/2010/main" val="1725730148"/>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2" name="Rounded Rectangle 11"/>
          <p:cNvSpPr/>
          <p:nvPr/>
        </p:nvSpPr>
        <p:spPr>
          <a:xfrm>
            <a:off x="-2" y="920787"/>
            <a:ext cx="12191999" cy="5778130"/>
          </a:xfrm>
          <a:prstGeom prst="roundRect">
            <a:avLst>
              <a:gd name="adj" fmla="val 9731"/>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a:lnSpc>
                <a:spcPct val="200000"/>
              </a:lnSpc>
            </a:pPr>
            <a:r>
              <a:rPr lang="en-US" b="1" dirty="0" smtClean="0">
                <a:solidFill>
                  <a:schemeClr val="tx1"/>
                </a:solidFill>
              </a:rPr>
              <a:t>Depending on where you started, the portals will take you to one of the two </a:t>
            </a:r>
            <a:r>
              <a:rPr lang="en-US" b="1" dirty="0">
                <a:solidFill>
                  <a:schemeClr val="tx1"/>
                </a:solidFill>
              </a:rPr>
              <a:t>extragalactic </a:t>
            </a:r>
            <a:r>
              <a:rPr lang="en-US" b="1" dirty="0" smtClean="0">
                <a:solidFill>
                  <a:schemeClr val="tx1"/>
                </a:solidFill>
              </a:rPr>
              <a:t>planets. For example, you will </a:t>
            </a:r>
            <a:r>
              <a:rPr lang="en-US" b="1" dirty="0">
                <a:solidFill>
                  <a:schemeClr val="tx1"/>
                </a:solidFill>
              </a:rPr>
              <a:t>arrive in the </a:t>
            </a:r>
            <a:r>
              <a:rPr lang="en-US" b="1" dirty="0" smtClean="0">
                <a:solidFill>
                  <a:schemeClr val="tx1"/>
                </a:solidFill>
              </a:rPr>
              <a:t>Helium-blue </a:t>
            </a:r>
            <a:r>
              <a:rPr lang="en-US" b="1" dirty="0">
                <a:solidFill>
                  <a:schemeClr val="tx1"/>
                </a:solidFill>
              </a:rPr>
              <a:t>planet if you started from the </a:t>
            </a:r>
            <a:r>
              <a:rPr lang="en-US" b="1" dirty="0" smtClean="0">
                <a:solidFill>
                  <a:schemeClr val="tx1"/>
                </a:solidFill>
              </a:rPr>
              <a:t>Gray-dust </a:t>
            </a:r>
            <a:r>
              <a:rPr lang="en-US" b="1" dirty="0">
                <a:solidFill>
                  <a:schemeClr val="tx1"/>
                </a:solidFill>
              </a:rPr>
              <a:t>planet</a:t>
            </a:r>
            <a:r>
              <a:rPr lang="en-US" b="1" dirty="0" smtClean="0">
                <a:solidFill>
                  <a:schemeClr val="tx1"/>
                </a:solidFill>
              </a:rPr>
              <a:t>, and will </a:t>
            </a:r>
            <a:r>
              <a:rPr lang="en-US" b="1" dirty="0">
                <a:solidFill>
                  <a:schemeClr val="tx1"/>
                </a:solidFill>
              </a:rPr>
              <a:t>arrive in the </a:t>
            </a:r>
            <a:r>
              <a:rPr lang="en-US" b="1" dirty="0" smtClean="0">
                <a:solidFill>
                  <a:schemeClr val="tx1"/>
                </a:solidFill>
              </a:rPr>
              <a:t>Helium-red </a:t>
            </a:r>
            <a:r>
              <a:rPr lang="en-US" b="1" dirty="0">
                <a:solidFill>
                  <a:schemeClr val="tx1"/>
                </a:solidFill>
              </a:rPr>
              <a:t>planet if you started from the </a:t>
            </a:r>
            <a:r>
              <a:rPr lang="en-US" b="1" dirty="0" smtClean="0">
                <a:solidFill>
                  <a:schemeClr val="tx1"/>
                </a:solidFill>
              </a:rPr>
              <a:t>Brown-dust </a:t>
            </a:r>
            <a:r>
              <a:rPr lang="en-US" b="1" dirty="0" smtClean="0">
                <a:solidFill>
                  <a:schemeClr val="tx1"/>
                </a:solidFill>
              </a:rPr>
              <a:t>planet.</a:t>
            </a:r>
          </a:p>
          <a:p>
            <a:pPr>
              <a:lnSpc>
                <a:spcPct val="200000"/>
              </a:lnSpc>
            </a:pPr>
            <a:endParaRPr lang="en-US" b="1" dirty="0">
              <a:solidFill>
                <a:schemeClr val="tx1"/>
              </a:solidFill>
            </a:endParaRPr>
          </a:p>
          <a:p>
            <a:pPr>
              <a:lnSpc>
                <a:spcPct val="200000"/>
              </a:lnSpc>
            </a:pPr>
            <a:endParaRPr lang="en-US" b="1" dirty="0">
              <a:solidFill>
                <a:schemeClr val="tx1"/>
              </a:solidFill>
            </a:endParaRPr>
          </a:p>
        </p:txBody>
      </p:sp>
      <p:sp>
        <p:nvSpPr>
          <p:cNvPr id="18" name="TextBox 17"/>
          <p:cNvSpPr txBox="1"/>
          <p:nvPr/>
        </p:nvSpPr>
        <p:spPr>
          <a:xfrm>
            <a:off x="4015277" y="138000"/>
            <a:ext cx="4161443" cy="461665"/>
          </a:xfrm>
          <a:prstGeom prst="rect">
            <a:avLst/>
          </a:prstGeom>
          <a:noFill/>
        </p:spPr>
        <p:txBody>
          <a:bodyPr wrap="square" rtlCol="0">
            <a:spAutoFit/>
          </a:bodyPr>
          <a:lstStyle/>
          <a:p>
            <a:pPr algn="ctr"/>
            <a:r>
              <a:rPr lang="en-GB" sz="2400" b="1" dirty="0" smtClean="0"/>
              <a:t>Instruction</a:t>
            </a:r>
            <a:endParaRPr lang="en-GB" sz="2400" b="1" dirty="0"/>
          </a:p>
        </p:txBody>
      </p:sp>
      <p:sp>
        <p:nvSpPr>
          <p:cNvPr id="35" name="Rectangle 34"/>
          <p:cNvSpPr/>
          <p:nvPr/>
        </p:nvSpPr>
        <p:spPr>
          <a:xfrm>
            <a:off x="3771898" y="3087913"/>
            <a:ext cx="2520031" cy="3362195"/>
          </a:xfrm>
          <a:prstGeom prst="rect">
            <a:avLst/>
          </a:prstGeom>
          <a:noFill/>
          <a:ln w="28575">
            <a:solidFill>
              <a:schemeClr val="tx1"/>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n w="0"/>
              <a:solidFill>
                <a:schemeClr val="tx1"/>
              </a:solidFill>
              <a:effectLst>
                <a:outerShdw blurRad="38100" dist="19050" dir="2700000" algn="tl" rotWithShape="0">
                  <a:schemeClr val="dk1">
                    <a:alpha val="40000"/>
                  </a:schemeClr>
                </a:outerShdw>
              </a:effectLst>
            </a:endParaRPr>
          </a:p>
        </p:txBody>
      </p:sp>
      <p:pic>
        <p:nvPicPr>
          <p:cNvPr id="45" name="Picture 4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934940" y="5434023"/>
            <a:ext cx="914400" cy="914400"/>
          </a:xfrm>
          <a:prstGeom prst="rect">
            <a:avLst/>
          </a:prstGeom>
          <a:effectLst>
            <a:outerShdw blurRad="50800" dist="38100" dir="5400000" algn="t" rotWithShape="0">
              <a:prstClr val="black">
                <a:alpha val="40000"/>
              </a:prstClr>
            </a:outerShdw>
          </a:effectLst>
        </p:spPr>
      </p:pic>
      <p:sp>
        <p:nvSpPr>
          <p:cNvPr id="2" name="Up Arrow 1"/>
          <p:cNvSpPr/>
          <p:nvPr/>
        </p:nvSpPr>
        <p:spPr>
          <a:xfrm>
            <a:off x="4172848" y="4194965"/>
            <a:ext cx="438583" cy="1201591"/>
          </a:xfrm>
          <a:prstGeom prst="upArrow">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a:p>
        </p:txBody>
      </p:sp>
      <p:pic>
        <p:nvPicPr>
          <p:cNvPr id="50" name="Picture 49"/>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891740" y="4352488"/>
            <a:ext cx="1005840" cy="1005840"/>
          </a:xfrm>
          <a:prstGeom prst="rect">
            <a:avLst/>
          </a:prstGeom>
        </p:spPr>
      </p:pic>
      <p:sp>
        <p:nvSpPr>
          <p:cNvPr id="22" name="Up Arrow 21"/>
          <p:cNvSpPr/>
          <p:nvPr/>
        </p:nvSpPr>
        <p:spPr>
          <a:xfrm>
            <a:off x="5434020" y="4194965"/>
            <a:ext cx="438583" cy="1201591"/>
          </a:xfrm>
          <a:prstGeom prst="upArrow">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a:p>
        </p:txBody>
      </p:sp>
      <p:pic>
        <p:nvPicPr>
          <p:cNvPr id="25" name="Picture 2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152912" y="4352488"/>
            <a:ext cx="1005840" cy="1005840"/>
          </a:xfrm>
          <a:prstGeom prst="rect">
            <a:avLst/>
          </a:prstGeom>
        </p:spPr>
      </p:pic>
      <p:pic>
        <p:nvPicPr>
          <p:cNvPr id="27" name="Content Placeholder 3"/>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196112" y="5434023"/>
            <a:ext cx="914400" cy="914400"/>
          </a:xfrm>
          <a:prstGeom prst="rect">
            <a:avLst/>
          </a:prstGeom>
          <a:effectLst>
            <a:outerShdw blurRad="50800" dist="38100" dir="5400000" algn="t" rotWithShape="0">
              <a:prstClr val="black">
                <a:alpha val="40000"/>
              </a:prstClr>
            </a:outerShdw>
          </a:effectLst>
        </p:spPr>
      </p:pic>
      <p:pic>
        <p:nvPicPr>
          <p:cNvPr id="36" name="Picture 35"/>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199705" y="3221766"/>
            <a:ext cx="914400" cy="914400"/>
          </a:xfrm>
          <a:prstGeom prst="rect">
            <a:avLst/>
          </a:prstGeom>
        </p:spPr>
      </p:pic>
      <p:pic>
        <p:nvPicPr>
          <p:cNvPr id="41" name="Picture 40"/>
          <p:cNvPicPr>
            <a:picLocks noChangeAspect="1"/>
          </p:cNvPicPr>
          <p:nvPr/>
        </p:nvPicPr>
        <p:blipFill rotWithShape="1">
          <a:blip r:embed="rId6">
            <a:extLst>
              <a:ext uri="{28A0092B-C50C-407E-A947-70E740481C1C}">
                <a14:useLocalDpi xmlns:a14="http://schemas.microsoft.com/office/drawing/2010/main" val="0"/>
              </a:ext>
            </a:extLst>
          </a:blip>
          <a:srcRect l="5766"/>
          <a:stretch/>
        </p:blipFill>
        <p:spPr>
          <a:xfrm>
            <a:off x="3938534" y="3221766"/>
            <a:ext cx="914400" cy="914400"/>
          </a:xfrm>
          <a:prstGeom prst="rect">
            <a:avLst/>
          </a:prstGeom>
        </p:spPr>
      </p:pic>
    </p:spTree>
    <p:extLst>
      <p:ext uri="{BB962C8B-B14F-4D97-AF65-F5344CB8AC3E}">
        <p14:creationId xmlns:p14="http://schemas.microsoft.com/office/powerpoint/2010/main" val="357795541"/>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2" name="Rounded Rectangle 11"/>
          <p:cNvSpPr/>
          <p:nvPr/>
        </p:nvSpPr>
        <p:spPr>
          <a:xfrm>
            <a:off x="-2" y="920787"/>
            <a:ext cx="12191999" cy="5778130"/>
          </a:xfrm>
          <a:prstGeom prst="roundRect">
            <a:avLst>
              <a:gd name="adj" fmla="val 9731"/>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a:lnSpc>
                <a:spcPct val="200000"/>
              </a:lnSpc>
            </a:pPr>
            <a:r>
              <a:rPr lang="en-US" b="1" dirty="0" smtClean="0">
                <a:solidFill>
                  <a:schemeClr val="tx1"/>
                </a:solidFill>
              </a:rPr>
              <a:t>Depending on where you started, the portals will take you to one of the two </a:t>
            </a:r>
            <a:r>
              <a:rPr lang="en-US" b="1" dirty="0">
                <a:solidFill>
                  <a:schemeClr val="tx1"/>
                </a:solidFill>
              </a:rPr>
              <a:t>extragalactic </a:t>
            </a:r>
            <a:r>
              <a:rPr lang="en-US" b="1" dirty="0" smtClean="0">
                <a:solidFill>
                  <a:schemeClr val="tx1"/>
                </a:solidFill>
              </a:rPr>
              <a:t>planets. For example, you will </a:t>
            </a:r>
            <a:r>
              <a:rPr lang="en-US" b="1" dirty="0">
                <a:solidFill>
                  <a:schemeClr val="tx1"/>
                </a:solidFill>
              </a:rPr>
              <a:t>arrive in the </a:t>
            </a:r>
            <a:r>
              <a:rPr lang="en-US" b="1" dirty="0" smtClean="0">
                <a:solidFill>
                  <a:schemeClr val="tx1"/>
                </a:solidFill>
              </a:rPr>
              <a:t>Helium-blue </a:t>
            </a:r>
            <a:r>
              <a:rPr lang="en-US" b="1" dirty="0">
                <a:solidFill>
                  <a:schemeClr val="tx1"/>
                </a:solidFill>
              </a:rPr>
              <a:t>planet if you started from the </a:t>
            </a:r>
            <a:r>
              <a:rPr lang="en-US" b="1" dirty="0" smtClean="0">
                <a:solidFill>
                  <a:schemeClr val="tx1"/>
                </a:solidFill>
              </a:rPr>
              <a:t>Gray-dust </a:t>
            </a:r>
            <a:r>
              <a:rPr lang="en-US" b="1" dirty="0">
                <a:solidFill>
                  <a:schemeClr val="tx1"/>
                </a:solidFill>
              </a:rPr>
              <a:t>planet</a:t>
            </a:r>
            <a:r>
              <a:rPr lang="en-US" b="1" dirty="0" smtClean="0">
                <a:solidFill>
                  <a:schemeClr val="tx1"/>
                </a:solidFill>
              </a:rPr>
              <a:t>, and will </a:t>
            </a:r>
            <a:r>
              <a:rPr lang="en-US" b="1" dirty="0">
                <a:solidFill>
                  <a:schemeClr val="tx1"/>
                </a:solidFill>
              </a:rPr>
              <a:t>arrive in the </a:t>
            </a:r>
            <a:r>
              <a:rPr lang="en-US" b="1" dirty="0" smtClean="0">
                <a:solidFill>
                  <a:schemeClr val="tx1"/>
                </a:solidFill>
              </a:rPr>
              <a:t>Helium-red </a:t>
            </a:r>
            <a:r>
              <a:rPr lang="en-US" b="1" dirty="0">
                <a:solidFill>
                  <a:schemeClr val="tx1"/>
                </a:solidFill>
              </a:rPr>
              <a:t>planet if you started from the </a:t>
            </a:r>
            <a:r>
              <a:rPr lang="en-US" b="1" dirty="0" smtClean="0">
                <a:solidFill>
                  <a:schemeClr val="tx1"/>
                </a:solidFill>
              </a:rPr>
              <a:t>Brown-dust </a:t>
            </a:r>
            <a:r>
              <a:rPr lang="en-US" b="1" dirty="0" smtClean="0">
                <a:solidFill>
                  <a:schemeClr val="tx1"/>
                </a:solidFill>
              </a:rPr>
              <a:t>planet.</a:t>
            </a:r>
          </a:p>
          <a:p>
            <a:pPr>
              <a:lnSpc>
                <a:spcPct val="200000"/>
              </a:lnSpc>
            </a:pPr>
            <a:endParaRPr lang="en-US" b="1" dirty="0">
              <a:solidFill>
                <a:schemeClr val="tx1"/>
              </a:solidFill>
            </a:endParaRPr>
          </a:p>
          <a:p>
            <a:pPr>
              <a:lnSpc>
                <a:spcPct val="200000"/>
              </a:lnSpc>
            </a:pPr>
            <a:endParaRPr lang="en-US" b="1" dirty="0">
              <a:solidFill>
                <a:schemeClr val="tx1"/>
              </a:solidFill>
            </a:endParaRPr>
          </a:p>
        </p:txBody>
      </p:sp>
      <p:sp>
        <p:nvSpPr>
          <p:cNvPr id="18" name="TextBox 17"/>
          <p:cNvSpPr txBox="1"/>
          <p:nvPr/>
        </p:nvSpPr>
        <p:spPr>
          <a:xfrm>
            <a:off x="4015277" y="138000"/>
            <a:ext cx="4161443" cy="461665"/>
          </a:xfrm>
          <a:prstGeom prst="rect">
            <a:avLst/>
          </a:prstGeom>
          <a:noFill/>
        </p:spPr>
        <p:txBody>
          <a:bodyPr wrap="square" rtlCol="0">
            <a:spAutoFit/>
          </a:bodyPr>
          <a:lstStyle/>
          <a:p>
            <a:pPr algn="ctr"/>
            <a:r>
              <a:rPr lang="en-GB" sz="2400" b="1" dirty="0" smtClean="0"/>
              <a:t>Instruction</a:t>
            </a:r>
            <a:endParaRPr lang="en-GB" sz="2400" b="1" dirty="0"/>
          </a:p>
        </p:txBody>
      </p:sp>
      <p:sp>
        <p:nvSpPr>
          <p:cNvPr id="35" name="Rectangle 34"/>
          <p:cNvSpPr/>
          <p:nvPr/>
        </p:nvSpPr>
        <p:spPr>
          <a:xfrm>
            <a:off x="3771898" y="3087913"/>
            <a:ext cx="2520031" cy="3362195"/>
          </a:xfrm>
          <a:prstGeom prst="rect">
            <a:avLst/>
          </a:prstGeom>
          <a:noFill/>
          <a:ln w="28575">
            <a:solidFill>
              <a:schemeClr val="tx1"/>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n w="0"/>
              <a:solidFill>
                <a:schemeClr val="tx1"/>
              </a:solidFill>
              <a:effectLst>
                <a:outerShdw blurRad="38100" dist="19050" dir="2700000" algn="tl" rotWithShape="0">
                  <a:schemeClr val="dk1">
                    <a:alpha val="40000"/>
                  </a:schemeClr>
                </a:outerShdw>
              </a:effectLst>
            </a:endParaRPr>
          </a:p>
        </p:txBody>
      </p:sp>
      <p:pic>
        <p:nvPicPr>
          <p:cNvPr id="45" name="Picture 4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934940" y="5434023"/>
            <a:ext cx="914400" cy="914400"/>
          </a:xfrm>
          <a:prstGeom prst="rect">
            <a:avLst/>
          </a:prstGeom>
          <a:effectLst>
            <a:outerShdw blurRad="50800" dist="38100" dir="5400000" algn="t" rotWithShape="0">
              <a:prstClr val="black">
                <a:alpha val="40000"/>
              </a:prstClr>
            </a:outerShdw>
          </a:effectLst>
        </p:spPr>
      </p:pic>
      <p:sp>
        <p:nvSpPr>
          <p:cNvPr id="2" name="Up Arrow 1"/>
          <p:cNvSpPr/>
          <p:nvPr/>
        </p:nvSpPr>
        <p:spPr>
          <a:xfrm>
            <a:off x="4172848" y="4194965"/>
            <a:ext cx="438583" cy="1201591"/>
          </a:xfrm>
          <a:prstGeom prst="upArrow">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a:p>
        </p:txBody>
      </p:sp>
      <p:pic>
        <p:nvPicPr>
          <p:cNvPr id="50" name="Picture 49"/>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891740" y="4352488"/>
            <a:ext cx="1005840" cy="1005840"/>
          </a:xfrm>
          <a:prstGeom prst="rect">
            <a:avLst/>
          </a:prstGeom>
        </p:spPr>
      </p:pic>
      <p:sp>
        <p:nvSpPr>
          <p:cNvPr id="22" name="Up Arrow 21"/>
          <p:cNvSpPr/>
          <p:nvPr/>
        </p:nvSpPr>
        <p:spPr>
          <a:xfrm>
            <a:off x="5434020" y="4194965"/>
            <a:ext cx="438583" cy="1201591"/>
          </a:xfrm>
          <a:prstGeom prst="upArrow">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a:p>
        </p:txBody>
      </p:sp>
      <p:pic>
        <p:nvPicPr>
          <p:cNvPr id="25" name="Picture 2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152912" y="4352488"/>
            <a:ext cx="1005840" cy="1005840"/>
          </a:xfrm>
          <a:prstGeom prst="rect">
            <a:avLst/>
          </a:prstGeom>
        </p:spPr>
      </p:pic>
      <p:pic>
        <p:nvPicPr>
          <p:cNvPr id="27" name="Content Placeholder 3"/>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196112" y="5434023"/>
            <a:ext cx="914400" cy="914400"/>
          </a:xfrm>
          <a:prstGeom prst="rect">
            <a:avLst/>
          </a:prstGeom>
          <a:effectLst>
            <a:outerShdw blurRad="50800" dist="38100" dir="5400000" algn="t" rotWithShape="0">
              <a:prstClr val="black">
                <a:alpha val="40000"/>
              </a:prstClr>
            </a:outerShdw>
          </a:effectLst>
        </p:spPr>
      </p:pic>
      <p:sp>
        <p:nvSpPr>
          <p:cNvPr id="28" name="Rectangle 27"/>
          <p:cNvSpPr/>
          <p:nvPr/>
        </p:nvSpPr>
        <p:spPr>
          <a:xfrm>
            <a:off x="9050119" y="3087913"/>
            <a:ext cx="2520031" cy="3362195"/>
          </a:xfrm>
          <a:prstGeom prst="rect">
            <a:avLst/>
          </a:prstGeom>
          <a:noFill/>
          <a:ln w="28575">
            <a:solidFill>
              <a:schemeClr val="tx1"/>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n w="0"/>
              <a:solidFill>
                <a:schemeClr val="tx1"/>
              </a:solidFill>
              <a:effectLst>
                <a:outerShdw blurRad="38100" dist="19050" dir="2700000" algn="tl" rotWithShape="0">
                  <a:schemeClr val="dk1">
                    <a:alpha val="40000"/>
                  </a:schemeClr>
                </a:outerShdw>
              </a:effectLst>
            </a:endParaRPr>
          </a:p>
        </p:txBody>
      </p:sp>
      <p:pic>
        <p:nvPicPr>
          <p:cNvPr id="29" name="Picture 28"/>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213161" y="5434023"/>
            <a:ext cx="914400" cy="914400"/>
          </a:xfrm>
          <a:prstGeom prst="rect">
            <a:avLst/>
          </a:prstGeom>
          <a:effectLst>
            <a:outerShdw blurRad="50800" dist="38100" dir="5400000" algn="t" rotWithShape="0">
              <a:prstClr val="black">
                <a:alpha val="40000"/>
              </a:prstClr>
            </a:outerShdw>
          </a:effectLst>
        </p:spPr>
      </p:pic>
      <p:sp>
        <p:nvSpPr>
          <p:cNvPr id="30" name="Up Arrow 29"/>
          <p:cNvSpPr/>
          <p:nvPr/>
        </p:nvSpPr>
        <p:spPr>
          <a:xfrm>
            <a:off x="9451069" y="4194965"/>
            <a:ext cx="438583" cy="1201591"/>
          </a:xfrm>
          <a:prstGeom prst="upArrow">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a:p>
        </p:txBody>
      </p:sp>
      <p:pic>
        <p:nvPicPr>
          <p:cNvPr id="31" name="Picture 30"/>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169961" y="4352488"/>
            <a:ext cx="1005840" cy="1005840"/>
          </a:xfrm>
          <a:prstGeom prst="rect">
            <a:avLst/>
          </a:prstGeom>
        </p:spPr>
      </p:pic>
      <p:sp>
        <p:nvSpPr>
          <p:cNvPr id="34" name="Up Arrow 33"/>
          <p:cNvSpPr/>
          <p:nvPr/>
        </p:nvSpPr>
        <p:spPr>
          <a:xfrm>
            <a:off x="10712241" y="4194965"/>
            <a:ext cx="438583" cy="1201591"/>
          </a:xfrm>
          <a:prstGeom prst="upArrow">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a:p>
        </p:txBody>
      </p:sp>
      <p:pic>
        <p:nvPicPr>
          <p:cNvPr id="37" name="Picture 3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431133" y="4352488"/>
            <a:ext cx="1005840" cy="1005840"/>
          </a:xfrm>
          <a:prstGeom prst="rect">
            <a:avLst/>
          </a:prstGeom>
        </p:spPr>
      </p:pic>
      <p:pic>
        <p:nvPicPr>
          <p:cNvPr id="38" name="Content Placeholder 3"/>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474333" y="5434023"/>
            <a:ext cx="914400" cy="914400"/>
          </a:xfrm>
          <a:prstGeom prst="rect">
            <a:avLst/>
          </a:prstGeom>
          <a:effectLst>
            <a:outerShdw blurRad="50800" dist="38100" dir="5400000" algn="t" rotWithShape="0">
              <a:prstClr val="black">
                <a:alpha val="40000"/>
              </a:prstClr>
            </a:outerShdw>
          </a:effectLst>
        </p:spPr>
      </p:pic>
      <p:sp>
        <p:nvSpPr>
          <p:cNvPr id="39" name="TextBox 38"/>
          <p:cNvSpPr txBox="1"/>
          <p:nvPr/>
        </p:nvSpPr>
        <p:spPr>
          <a:xfrm>
            <a:off x="175082" y="3049721"/>
            <a:ext cx="3251609" cy="1754326"/>
          </a:xfrm>
          <a:prstGeom prst="rect">
            <a:avLst/>
          </a:prstGeom>
          <a:noFill/>
        </p:spPr>
        <p:txBody>
          <a:bodyPr wrap="square" rtlCol="0">
            <a:spAutoFit/>
          </a:bodyPr>
          <a:lstStyle/>
          <a:p>
            <a:pPr algn="just"/>
            <a:r>
              <a:rPr lang="en-US" b="1" dirty="0" smtClean="0"/>
              <a:t>However, once in a while, in an unpredictable way (usually every 5 to 8 days) a galactic storm happens and it totally swaps the destination of the two portals. </a:t>
            </a:r>
            <a:endParaRPr lang="en-US" b="1" dirty="0"/>
          </a:p>
        </p:txBody>
      </p:sp>
      <p:sp>
        <p:nvSpPr>
          <p:cNvPr id="3" name="Arc 2"/>
          <p:cNvSpPr/>
          <p:nvPr/>
        </p:nvSpPr>
        <p:spPr>
          <a:xfrm>
            <a:off x="6175734" y="3498803"/>
            <a:ext cx="2973998" cy="2050473"/>
          </a:xfrm>
          <a:prstGeom prst="arc">
            <a:avLst>
              <a:gd name="adj1" fmla="val 12219633"/>
              <a:gd name="adj2" fmla="val 20254743"/>
            </a:avLst>
          </a:prstGeom>
          <a:ln w="117475">
            <a:solidFill>
              <a:schemeClr val="tx1"/>
            </a:solidFill>
            <a:headEnd type="none"/>
            <a:tailEnd type="stealth"/>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40" name="TextBox 39"/>
          <p:cNvSpPr txBox="1"/>
          <p:nvPr/>
        </p:nvSpPr>
        <p:spPr>
          <a:xfrm>
            <a:off x="6699707" y="3625186"/>
            <a:ext cx="1935029" cy="400110"/>
          </a:xfrm>
          <a:prstGeom prst="rect">
            <a:avLst/>
          </a:prstGeom>
          <a:noFill/>
        </p:spPr>
        <p:txBody>
          <a:bodyPr wrap="square" rtlCol="0">
            <a:spAutoFit/>
          </a:bodyPr>
          <a:lstStyle/>
          <a:p>
            <a:pPr algn="ctr"/>
            <a:r>
              <a:rPr lang="en-US" sz="2000" b="1" dirty="0"/>
              <a:t>galactic storm</a:t>
            </a:r>
          </a:p>
        </p:txBody>
      </p:sp>
      <p:sp>
        <p:nvSpPr>
          <p:cNvPr id="42" name="TextBox 41"/>
          <p:cNvSpPr txBox="1"/>
          <p:nvPr/>
        </p:nvSpPr>
        <p:spPr>
          <a:xfrm>
            <a:off x="6707299" y="5385932"/>
            <a:ext cx="1935029" cy="400110"/>
          </a:xfrm>
          <a:prstGeom prst="rect">
            <a:avLst/>
          </a:prstGeom>
          <a:noFill/>
        </p:spPr>
        <p:txBody>
          <a:bodyPr wrap="square" rtlCol="0">
            <a:spAutoFit/>
          </a:bodyPr>
          <a:lstStyle/>
          <a:p>
            <a:pPr algn="ctr"/>
            <a:r>
              <a:rPr lang="en-US" sz="2000" b="1" dirty="0"/>
              <a:t>galactic storm</a:t>
            </a:r>
          </a:p>
        </p:txBody>
      </p:sp>
      <p:sp>
        <p:nvSpPr>
          <p:cNvPr id="43" name="Arc 42"/>
          <p:cNvSpPr/>
          <p:nvPr/>
        </p:nvSpPr>
        <p:spPr>
          <a:xfrm flipH="1" flipV="1">
            <a:off x="6164249" y="3938779"/>
            <a:ext cx="2973998" cy="2050473"/>
          </a:xfrm>
          <a:prstGeom prst="arc">
            <a:avLst>
              <a:gd name="adj1" fmla="val 12219633"/>
              <a:gd name="adj2" fmla="val 20254743"/>
            </a:avLst>
          </a:prstGeom>
          <a:ln w="117475">
            <a:solidFill>
              <a:schemeClr val="tx1"/>
            </a:solidFill>
            <a:headEnd type="none"/>
            <a:tailEnd type="stealth"/>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pic>
        <p:nvPicPr>
          <p:cNvPr id="36" name="Picture 35"/>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199705" y="3221766"/>
            <a:ext cx="914400" cy="914400"/>
          </a:xfrm>
          <a:prstGeom prst="rect">
            <a:avLst/>
          </a:prstGeom>
        </p:spPr>
      </p:pic>
      <p:pic>
        <p:nvPicPr>
          <p:cNvPr id="41" name="Picture 40"/>
          <p:cNvPicPr>
            <a:picLocks noChangeAspect="1"/>
          </p:cNvPicPr>
          <p:nvPr/>
        </p:nvPicPr>
        <p:blipFill rotWithShape="1">
          <a:blip r:embed="rId6">
            <a:extLst>
              <a:ext uri="{28A0092B-C50C-407E-A947-70E740481C1C}">
                <a14:useLocalDpi xmlns:a14="http://schemas.microsoft.com/office/drawing/2010/main" val="0"/>
              </a:ext>
            </a:extLst>
          </a:blip>
          <a:srcRect l="5766"/>
          <a:stretch/>
        </p:blipFill>
        <p:spPr>
          <a:xfrm>
            <a:off x="3938534" y="3221766"/>
            <a:ext cx="914400" cy="914400"/>
          </a:xfrm>
          <a:prstGeom prst="rect">
            <a:avLst/>
          </a:prstGeom>
        </p:spPr>
      </p:pic>
      <p:pic>
        <p:nvPicPr>
          <p:cNvPr id="49" name="Picture 48"/>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9210668" y="3221766"/>
            <a:ext cx="914400" cy="914400"/>
          </a:xfrm>
          <a:prstGeom prst="rect">
            <a:avLst/>
          </a:prstGeom>
        </p:spPr>
      </p:pic>
      <p:pic>
        <p:nvPicPr>
          <p:cNvPr id="51" name="Picture 50"/>
          <p:cNvPicPr>
            <a:picLocks noChangeAspect="1"/>
          </p:cNvPicPr>
          <p:nvPr/>
        </p:nvPicPr>
        <p:blipFill rotWithShape="1">
          <a:blip r:embed="rId6">
            <a:extLst>
              <a:ext uri="{28A0092B-C50C-407E-A947-70E740481C1C}">
                <a14:useLocalDpi xmlns:a14="http://schemas.microsoft.com/office/drawing/2010/main" val="0"/>
              </a:ext>
            </a:extLst>
          </a:blip>
          <a:srcRect l="5766"/>
          <a:stretch/>
        </p:blipFill>
        <p:spPr>
          <a:xfrm>
            <a:off x="10471839" y="3217173"/>
            <a:ext cx="914400" cy="914400"/>
          </a:xfrm>
          <a:prstGeom prst="rect">
            <a:avLst/>
          </a:prstGeom>
        </p:spPr>
      </p:pic>
    </p:spTree>
    <p:extLst>
      <p:ext uri="{BB962C8B-B14F-4D97-AF65-F5344CB8AC3E}">
        <p14:creationId xmlns:p14="http://schemas.microsoft.com/office/powerpoint/2010/main" val="1006856139"/>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ounded Rectangle 11"/>
          <p:cNvSpPr/>
          <p:nvPr/>
        </p:nvSpPr>
        <p:spPr>
          <a:xfrm>
            <a:off x="-2" y="920787"/>
            <a:ext cx="12191999" cy="5778130"/>
          </a:xfrm>
          <a:prstGeom prst="roundRect">
            <a:avLst>
              <a:gd name="adj" fmla="val 9731"/>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a:lnSpc>
                <a:spcPct val="200000"/>
              </a:lnSpc>
            </a:pPr>
            <a:r>
              <a:rPr lang="en-US" b="1" dirty="0" smtClean="0">
                <a:solidFill>
                  <a:schemeClr val="tx1"/>
                </a:solidFill>
              </a:rPr>
              <a:t>Finally, after you arrived in either the </a:t>
            </a:r>
            <a:r>
              <a:rPr lang="en-US" b="1" dirty="0" smtClean="0">
                <a:solidFill>
                  <a:schemeClr val="tx1"/>
                </a:solidFill>
              </a:rPr>
              <a:t>Helium-blue               </a:t>
            </a:r>
            <a:r>
              <a:rPr lang="en-US" b="1" dirty="0" smtClean="0">
                <a:solidFill>
                  <a:schemeClr val="tx1"/>
                </a:solidFill>
              </a:rPr>
              <a:t>or the </a:t>
            </a:r>
            <a:r>
              <a:rPr lang="en-US" b="1" dirty="0" smtClean="0">
                <a:solidFill>
                  <a:schemeClr val="tx1"/>
                </a:solidFill>
              </a:rPr>
              <a:t>Helium-red </a:t>
            </a:r>
            <a:r>
              <a:rPr lang="en-US" b="1" dirty="0" smtClean="0">
                <a:solidFill>
                  <a:schemeClr val="tx1"/>
                </a:solidFill>
              </a:rPr>
              <a:t>plant              , you simply need to press the space key on the keyboard to see how much money the aliens have left there. Again</a:t>
            </a:r>
            <a:r>
              <a:rPr lang="en-US" b="1" dirty="0">
                <a:solidFill>
                  <a:schemeClr val="tx1"/>
                </a:solidFill>
              </a:rPr>
              <a:t>, </a:t>
            </a:r>
            <a:r>
              <a:rPr lang="en-US" b="1" dirty="0" smtClean="0">
                <a:solidFill>
                  <a:schemeClr val="tx1"/>
                </a:solidFill>
              </a:rPr>
              <a:t>you </a:t>
            </a:r>
            <a:r>
              <a:rPr lang="en-US" b="1" dirty="0">
                <a:solidFill>
                  <a:schemeClr val="tx1"/>
                </a:solidFill>
              </a:rPr>
              <a:t>have less than one second </a:t>
            </a:r>
            <a:r>
              <a:rPr lang="en-US" b="1" dirty="0" smtClean="0">
                <a:solidFill>
                  <a:schemeClr val="tx1"/>
                </a:solidFill>
              </a:rPr>
              <a:t>to respond. If </a:t>
            </a:r>
            <a:r>
              <a:rPr lang="en-US" b="1" dirty="0" smtClean="0">
                <a:solidFill>
                  <a:schemeClr val="tx1"/>
                </a:solidFill>
              </a:rPr>
              <a:t>you </a:t>
            </a:r>
            <a:r>
              <a:rPr lang="en-US" b="1" dirty="0">
                <a:solidFill>
                  <a:schemeClr val="tx1"/>
                </a:solidFill>
              </a:rPr>
              <a:t>don’t respond fast enough, you will lose the money you could have obtained on that day, and the next day starts</a:t>
            </a:r>
            <a:r>
              <a:rPr lang="en-US" b="1" dirty="0" smtClean="0">
                <a:solidFill>
                  <a:schemeClr val="tx1"/>
                </a:solidFill>
              </a:rPr>
              <a:t>.</a:t>
            </a:r>
          </a:p>
          <a:p>
            <a:pPr>
              <a:lnSpc>
                <a:spcPct val="200000"/>
              </a:lnSpc>
            </a:pPr>
            <a:endParaRPr lang="en-US" b="1" dirty="0">
              <a:solidFill>
                <a:schemeClr val="tx1"/>
              </a:solidFill>
            </a:endParaRPr>
          </a:p>
          <a:p>
            <a:pPr>
              <a:lnSpc>
                <a:spcPct val="200000"/>
              </a:lnSpc>
            </a:pPr>
            <a:endParaRPr lang="en-US" b="1" dirty="0">
              <a:solidFill>
                <a:schemeClr val="tx1"/>
              </a:solidFill>
            </a:endParaRPr>
          </a:p>
        </p:txBody>
      </p:sp>
      <p:sp>
        <p:nvSpPr>
          <p:cNvPr id="18" name="TextBox 17"/>
          <p:cNvSpPr txBox="1"/>
          <p:nvPr/>
        </p:nvSpPr>
        <p:spPr>
          <a:xfrm>
            <a:off x="4015277" y="138000"/>
            <a:ext cx="4161443" cy="461665"/>
          </a:xfrm>
          <a:prstGeom prst="rect">
            <a:avLst/>
          </a:prstGeom>
          <a:noFill/>
        </p:spPr>
        <p:txBody>
          <a:bodyPr wrap="square" rtlCol="0">
            <a:spAutoFit/>
          </a:bodyPr>
          <a:lstStyle/>
          <a:p>
            <a:pPr algn="ctr"/>
            <a:r>
              <a:rPr lang="en-GB" sz="2400" b="1" dirty="0" smtClean="0"/>
              <a:t>Instruction</a:t>
            </a:r>
            <a:endParaRPr lang="en-GB" sz="2400" b="1" dirty="0"/>
          </a:p>
        </p:txBody>
      </p:sp>
      <p:sp>
        <p:nvSpPr>
          <p:cNvPr id="35" name="Rectangle 34"/>
          <p:cNvSpPr/>
          <p:nvPr/>
        </p:nvSpPr>
        <p:spPr>
          <a:xfrm>
            <a:off x="2868369" y="2971801"/>
            <a:ext cx="2845837" cy="3530626"/>
          </a:xfrm>
          <a:prstGeom prst="rect">
            <a:avLst/>
          </a:prstGeom>
          <a:noFill/>
          <a:ln w="28575">
            <a:solidFill>
              <a:schemeClr val="tx1"/>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n w="0"/>
              <a:solidFill>
                <a:schemeClr val="tx1"/>
              </a:solidFill>
              <a:effectLst>
                <a:outerShdw blurRad="38100" dist="19050" dir="2700000" algn="tl" rotWithShape="0">
                  <a:schemeClr val="dk1">
                    <a:alpha val="40000"/>
                  </a:schemeClr>
                </a:outerShdw>
              </a:effectLst>
            </a:endParaRPr>
          </a:p>
        </p:txBody>
      </p:sp>
      <p:pic>
        <p:nvPicPr>
          <p:cNvPr id="36" name="Picture 35"/>
          <p:cNvPicPr>
            <a:picLocks noChangeAspect="1"/>
          </p:cNvPicPr>
          <p:nvPr/>
        </p:nvPicPr>
        <p:blipFill>
          <a:blip r:embed="rId2"/>
          <a:stretch>
            <a:fillRect/>
          </a:stretch>
        </p:blipFill>
        <p:spPr>
          <a:xfrm>
            <a:off x="3204525" y="5659483"/>
            <a:ext cx="2179357" cy="759013"/>
          </a:xfrm>
          <a:prstGeom prst="rect">
            <a:avLst/>
          </a:prstGeom>
        </p:spPr>
      </p:pic>
      <p:sp>
        <p:nvSpPr>
          <p:cNvPr id="41" name="Rectangle 40"/>
          <p:cNvSpPr/>
          <p:nvPr/>
        </p:nvSpPr>
        <p:spPr>
          <a:xfrm>
            <a:off x="3765267" y="6264276"/>
            <a:ext cx="877165" cy="130412"/>
          </a:xfrm>
          <a:prstGeom prst="rect">
            <a:avLst/>
          </a:prstGeom>
          <a:solidFill>
            <a:srgbClr val="4372C4"/>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Up Arrow 1"/>
          <p:cNvSpPr/>
          <p:nvPr/>
        </p:nvSpPr>
        <p:spPr>
          <a:xfrm>
            <a:off x="4020511" y="4370457"/>
            <a:ext cx="438583" cy="522856"/>
          </a:xfrm>
          <a:prstGeom prst="upArrow">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a:p>
        </p:txBody>
      </p:sp>
      <p:sp>
        <p:nvSpPr>
          <p:cNvPr id="51" name="Rectangle 50"/>
          <p:cNvSpPr/>
          <p:nvPr/>
        </p:nvSpPr>
        <p:spPr>
          <a:xfrm>
            <a:off x="7189505" y="2971801"/>
            <a:ext cx="2845837" cy="3530626"/>
          </a:xfrm>
          <a:prstGeom prst="rect">
            <a:avLst/>
          </a:prstGeom>
          <a:noFill/>
          <a:ln w="28575">
            <a:solidFill>
              <a:schemeClr val="tx1"/>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n w="0"/>
              <a:solidFill>
                <a:schemeClr val="tx1"/>
              </a:solidFill>
              <a:effectLst>
                <a:outerShdw blurRad="38100" dist="19050" dir="2700000" algn="tl" rotWithShape="0">
                  <a:schemeClr val="dk1">
                    <a:alpha val="40000"/>
                  </a:schemeClr>
                </a:outerShdw>
              </a:effectLst>
            </a:endParaRPr>
          </a:p>
        </p:txBody>
      </p:sp>
      <p:pic>
        <p:nvPicPr>
          <p:cNvPr id="54" name="Picture 53"/>
          <p:cNvPicPr>
            <a:picLocks noChangeAspect="1"/>
          </p:cNvPicPr>
          <p:nvPr/>
        </p:nvPicPr>
        <p:blipFill>
          <a:blip r:embed="rId2"/>
          <a:stretch>
            <a:fillRect/>
          </a:stretch>
        </p:blipFill>
        <p:spPr>
          <a:xfrm>
            <a:off x="7525661" y="5659483"/>
            <a:ext cx="2179357" cy="759013"/>
          </a:xfrm>
          <a:prstGeom prst="rect">
            <a:avLst/>
          </a:prstGeom>
        </p:spPr>
      </p:pic>
      <p:sp>
        <p:nvSpPr>
          <p:cNvPr id="55" name="Rectangle 54"/>
          <p:cNvSpPr/>
          <p:nvPr/>
        </p:nvSpPr>
        <p:spPr>
          <a:xfrm>
            <a:off x="8086403" y="6264276"/>
            <a:ext cx="877165" cy="130412"/>
          </a:xfrm>
          <a:prstGeom prst="rect">
            <a:avLst/>
          </a:prstGeom>
          <a:solidFill>
            <a:srgbClr val="4372C4"/>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7" name="Up Arrow 56"/>
          <p:cNvSpPr/>
          <p:nvPr/>
        </p:nvSpPr>
        <p:spPr>
          <a:xfrm>
            <a:off x="8341647" y="4370457"/>
            <a:ext cx="438583" cy="522856"/>
          </a:xfrm>
          <a:prstGeom prst="upArrow">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a:p>
        </p:txBody>
      </p:sp>
      <p:pic>
        <p:nvPicPr>
          <p:cNvPr id="19" name="Picture 18"/>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076577" y="1160980"/>
            <a:ext cx="640080" cy="640080"/>
          </a:xfrm>
          <a:prstGeom prst="rect">
            <a:avLst/>
          </a:prstGeom>
        </p:spPr>
      </p:pic>
      <p:pic>
        <p:nvPicPr>
          <p:cNvPr id="20" name="Picture 19"/>
          <p:cNvPicPr>
            <a:picLocks noChangeAspect="1"/>
          </p:cNvPicPr>
          <p:nvPr/>
        </p:nvPicPr>
        <p:blipFill rotWithShape="1">
          <a:blip r:embed="rId4">
            <a:extLst>
              <a:ext uri="{28A0092B-C50C-407E-A947-70E740481C1C}">
                <a14:useLocalDpi xmlns:a14="http://schemas.microsoft.com/office/drawing/2010/main" val="0"/>
              </a:ext>
            </a:extLst>
          </a:blip>
          <a:srcRect l="5766"/>
          <a:stretch/>
        </p:blipFill>
        <p:spPr>
          <a:xfrm>
            <a:off x="5027916" y="1160980"/>
            <a:ext cx="640080" cy="640080"/>
          </a:xfrm>
          <a:prstGeom prst="rect">
            <a:avLst/>
          </a:prstGeom>
        </p:spPr>
      </p:pic>
      <p:pic>
        <p:nvPicPr>
          <p:cNvPr id="25" name="Picture 24"/>
          <p:cNvPicPr>
            <a:picLocks noChangeAspect="1"/>
          </p:cNvPicPr>
          <p:nvPr/>
        </p:nvPicPr>
        <p:blipFill rotWithShape="1">
          <a:blip r:embed="rId4">
            <a:extLst>
              <a:ext uri="{28A0092B-C50C-407E-A947-70E740481C1C}">
                <a14:useLocalDpi xmlns:a14="http://schemas.microsoft.com/office/drawing/2010/main" val="0"/>
              </a:ext>
            </a:extLst>
          </a:blip>
          <a:srcRect l="5766"/>
          <a:stretch/>
        </p:blipFill>
        <p:spPr>
          <a:xfrm>
            <a:off x="3645442" y="4937991"/>
            <a:ext cx="1188720" cy="1188720"/>
          </a:xfrm>
          <a:prstGeom prst="rect">
            <a:avLst/>
          </a:prstGeom>
        </p:spPr>
      </p:pic>
      <p:pic>
        <p:nvPicPr>
          <p:cNvPr id="26" name="Picture 2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966578" y="4937991"/>
            <a:ext cx="1188720" cy="1188720"/>
          </a:xfrm>
          <a:prstGeom prst="rect">
            <a:avLst/>
          </a:prstGeom>
        </p:spPr>
      </p:pic>
      <p:sp>
        <p:nvSpPr>
          <p:cNvPr id="27" name="Rectangle 26"/>
          <p:cNvSpPr/>
          <p:nvPr/>
        </p:nvSpPr>
        <p:spPr>
          <a:xfrm>
            <a:off x="3263145" y="4046792"/>
            <a:ext cx="766557" cy="369332"/>
          </a:xfrm>
          <a:prstGeom prst="rect">
            <a:avLst/>
          </a:prstGeom>
        </p:spPr>
        <p:txBody>
          <a:bodyPr wrap="none">
            <a:spAutoFit/>
          </a:bodyPr>
          <a:lstStyle/>
          <a:p>
            <a:pPr algn="ctr"/>
            <a:r>
              <a:rPr lang="en-GB" b="1" dirty="0" smtClean="0"/>
              <a:t>0.08 £</a:t>
            </a:r>
            <a:endParaRPr lang="en-GB" b="1" dirty="0"/>
          </a:p>
        </p:txBody>
      </p:sp>
      <p:pic>
        <p:nvPicPr>
          <p:cNvPr id="28" name="Picture 27"/>
          <p:cNvPicPr>
            <a:picLocks noChangeAspect="1"/>
          </p:cNvPicPr>
          <p:nvPr/>
        </p:nvPicPr>
        <p:blipFill>
          <a:blip r:embed="rId5">
            <a:duotone>
              <a:schemeClr val="accent4">
                <a:shade val="45000"/>
                <a:satMod val="135000"/>
              </a:schemeClr>
              <a:prstClr val="white"/>
            </a:duotone>
            <a:extLst>
              <a:ext uri="{28A0092B-C50C-407E-A947-70E740481C1C}">
                <a14:useLocalDpi xmlns:a14="http://schemas.microsoft.com/office/drawing/2010/main" val="0"/>
              </a:ext>
            </a:extLst>
          </a:blip>
          <a:stretch>
            <a:fillRect/>
          </a:stretch>
        </p:blipFill>
        <p:spPr>
          <a:xfrm>
            <a:off x="3284779" y="3111728"/>
            <a:ext cx="774994" cy="890033"/>
          </a:xfrm>
          <a:prstGeom prst="rect">
            <a:avLst/>
          </a:prstGeom>
        </p:spPr>
      </p:pic>
      <p:sp>
        <p:nvSpPr>
          <p:cNvPr id="29" name="Rectangle 28"/>
          <p:cNvSpPr/>
          <p:nvPr/>
        </p:nvSpPr>
        <p:spPr>
          <a:xfrm>
            <a:off x="4449140" y="4048567"/>
            <a:ext cx="766557" cy="369332"/>
          </a:xfrm>
          <a:prstGeom prst="rect">
            <a:avLst/>
          </a:prstGeom>
        </p:spPr>
        <p:txBody>
          <a:bodyPr wrap="none">
            <a:spAutoFit/>
          </a:bodyPr>
          <a:lstStyle/>
          <a:p>
            <a:pPr algn="ctr"/>
            <a:r>
              <a:rPr lang="en-GB" b="1" dirty="0" smtClean="0"/>
              <a:t>0.02 £</a:t>
            </a:r>
            <a:endParaRPr lang="en-GB" b="1" dirty="0"/>
          </a:p>
        </p:txBody>
      </p:sp>
      <p:pic>
        <p:nvPicPr>
          <p:cNvPr id="30" name="Picture 29"/>
          <p:cNvPicPr>
            <a:picLocks noChangeAspect="1"/>
          </p:cNvPicPr>
          <p:nvPr/>
        </p:nvPicPr>
        <p:blipFill>
          <a:blip r:embed="rId5">
            <a:duotone>
              <a:schemeClr val="accent4">
                <a:shade val="45000"/>
                <a:satMod val="135000"/>
              </a:schemeClr>
              <a:prstClr val="white"/>
            </a:duotone>
            <a:extLst>
              <a:ext uri="{28A0092B-C50C-407E-A947-70E740481C1C}">
                <a14:useLocalDpi xmlns:a14="http://schemas.microsoft.com/office/drawing/2010/main" val="0"/>
              </a:ext>
            </a:extLst>
          </a:blip>
          <a:stretch>
            <a:fillRect/>
          </a:stretch>
        </p:blipFill>
        <p:spPr>
          <a:xfrm>
            <a:off x="4653934" y="3613709"/>
            <a:ext cx="337895" cy="388052"/>
          </a:xfrm>
          <a:prstGeom prst="rect">
            <a:avLst/>
          </a:prstGeom>
        </p:spPr>
      </p:pic>
      <p:sp>
        <p:nvSpPr>
          <p:cNvPr id="31" name="Rectangle 30"/>
          <p:cNvSpPr/>
          <p:nvPr/>
        </p:nvSpPr>
        <p:spPr>
          <a:xfrm>
            <a:off x="4111568" y="3646435"/>
            <a:ext cx="389851" cy="369332"/>
          </a:xfrm>
          <a:prstGeom prst="rect">
            <a:avLst/>
          </a:prstGeom>
        </p:spPr>
        <p:txBody>
          <a:bodyPr wrap="none">
            <a:spAutoFit/>
          </a:bodyPr>
          <a:lstStyle/>
          <a:p>
            <a:pPr algn="ctr"/>
            <a:r>
              <a:rPr lang="en-GB" b="1" smtClean="0"/>
              <a:t>or</a:t>
            </a:r>
            <a:endParaRPr lang="en-GB" b="1" dirty="0"/>
          </a:p>
        </p:txBody>
      </p:sp>
      <p:sp>
        <p:nvSpPr>
          <p:cNvPr id="32" name="Rectangle 31"/>
          <p:cNvSpPr/>
          <p:nvPr/>
        </p:nvSpPr>
        <p:spPr>
          <a:xfrm>
            <a:off x="7535224" y="4046451"/>
            <a:ext cx="766557" cy="369332"/>
          </a:xfrm>
          <a:prstGeom prst="rect">
            <a:avLst/>
          </a:prstGeom>
        </p:spPr>
        <p:txBody>
          <a:bodyPr wrap="none">
            <a:spAutoFit/>
          </a:bodyPr>
          <a:lstStyle/>
          <a:p>
            <a:pPr algn="ctr"/>
            <a:r>
              <a:rPr lang="en-GB" b="1" dirty="0" smtClean="0"/>
              <a:t>0.08 £</a:t>
            </a:r>
            <a:endParaRPr lang="en-GB" b="1" dirty="0"/>
          </a:p>
        </p:txBody>
      </p:sp>
      <p:pic>
        <p:nvPicPr>
          <p:cNvPr id="33" name="Picture 32"/>
          <p:cNvPicPr>
            <a:picLocks noChangeAspect="1"/>
          </p:cNvPicPr>
          <p:nvPr/>
        </p:nvPicPr>
        <p:blipFill>
          <a:blip r:embed="rId5">
            <a:duotone>
              <a:schemeClr val="accent4">
                <a:shade val="45000"/>
                <a:satMod val="135000"/>
              </a:schemeClr>
              <a:prstClr val="white"/>
            </a:duotone>
            <a:extLst>
              <a:ext uri="{28A0092B-C50C-407E-A947-70E740481C1C}">
                <a14:useLocalDpi xmlns:a14="http://schemas.microsoft.com/office/drawing/2010/main" val="0"/>
              </a:ext>
            </a:extLst>
          </a:blip>
          <a:stretch>
            <a:fillRect/>
          </a:stretch>
        </p:blipFill>
        <p:spPr>
          <a:xfrm>
            <a:off x="7556858" y="3111387"/>
            <a:ext cx="774994" cy="890033"/>
          </a:xfrm>
          <a:prstGeom prst="rect">
            <a:avLst/>
          </a:prstGeom>
        </p:spPr>
      </p:pic>
      <p:sp>
        <p:nvSpPr>
          <p:cNvPr id="34" name="Rectangle 33"/>
          <p:cNvSpPr/>
          <p:nvPr/>
        </p:nvSpPr>
        <p:spPr>
          <a:xfrm>
            <a:off x="8721219" y="4048226"/>
            <a:ext cx="766557" cy="369332"/>
          </a:xfrm>
          <a:prstGeom prst="rect">
            <a:avLst/>
          </a:prstGeom>
        </p:spPr>
        <p:txBody>
          <a:bodyPr wrap="none">
            <a:spAutoFit/>
          </a:bodyPr>
          <a:lstStyle/>
          <a:p>
            <a:pPr algn="ctr"/>
            <a:r>
              <a:rPr lang="en-GB" b="1" dirty="0" smtClean="0"/>
              <a:t>0.02 £</a:t>
            </a:r>
            <a:endParaRPr lang="en-GB" b="1" dirty="0"/>
          </a:p>
        </p:txBody>
      </p:sp>
      <p:pic>
        <p:nvPicPr>
          <p:cNvPr id="37" name="Picture 36"/>
          <p:cNvPicPr>
            <a:picLocks noChangeAspect="1"/>
          </p:cNvPicPr>
          <p:nvPr/>
        </p:nvPicPr>
        <p:blipFill>
          <a:blip r:embed="rId5">
            <a:duotone>
              <a:schemeClr val="accent4">
                <a:shade val="45000"/>
                <a:satMod val="135000"/>
              </a:schemeClr>
              <a:prstClr val="white"/>
            </a:duotone>
            <a:extLst>
              <a:ext uri="{28A0092B-C50C-407E-A947-70E740481C1C}">
                <a14:useLocalDpi xmlns:a14="http://schemas.microsoft.com/office/drawing/2010/main" val="0"/>
              </a:ext>
            </a:extLst>
          </a:blip>
          <a:stretch>
            <a:fillRect/>
          </a:stretch>
        </p:blipFill>
        <p:spPr>
          <a:xfrm>
            <a:off x="8926013" y="3613368"/>
            <a:ext cx="337895" cy="388052"/>
          </a:xfrm>
          <a:prstGeom prst="rect">
            <a:avLst/>
          </a:prstGeom>
        </p:spPr>
      </p:pic>
      <p:sp>
        <p:nvSpPr>
          <p:cNvPr id="38" name="Rectangle 37"/>
          <p:cNvSpPr/>
          <p:nvPr/>
        </p:nvSpPr>
        <p:spPr>
          <a:xfrm>
            <a:off x="8383647" y="3646094"/>
            <a:ext cx="389851" cy="369332"/>
          </a:xfrm>
          <a:prstGeom prst="rect">
            <a:avLst/>
          </a:prstGeom>
        </p:spPr>
        <p:txBody>
          <a:bodyPr wrap="none">
            <a:spAutoFit/>
          </a:bodyPr>
          <a:lstStyle/>
          <a:p>
            <a:pPr algn="ctr"/>
            <a:r>
              <a:rPr lang="en-GB" b="1" smtClean="0"/>
              <a:t>or</a:t>
            </a:r>
            <a:endParaRPr lang="en-GB" b="1" dirty="0"/>
          </a:p>
        </p:txBody>
      </p:sp>
    </p:spTree>
    <p:extLst>
      <p:ext uri="{BB962C8B-B14F-4D97-AF65-F5344CB8AC3E}">
        <p14:creationId xmlns:p14="http://schemas.microsoft.com/office/powerpoint/2010/main" val="72478022"/>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ounded Rectangle 11"/>
          <p:cNvSpPr/>
          <p:nvPr/>
        </p:nvSpPr>
        <p:spPr>
          <a:xfrm>
            <a:off x="-2" y="920787"/>
            <a:ext cx="12191999" cy="5778130"/>
          </a:xfrm>
          <a:prstGeom prst="roundRect">
            <a:avLst>
              <a:gd name="adj" fmla="val 9731"/>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a:lnSpc>
                <a:spcPct val="200000"/>
              </a:lnSpc>
            </a:pPr>
            <a:r>
              <a:rPr lang="en-US" b="1" dirty="0" smtClean="0">
                <a:solidFill>
                  <a:schemeClr val="tx1"/>
                </a:solidFill>
              </a:rPr>
              <a:t>So to summarize, in most of the days, you start from the planet </a:t>
            </a:r>
            <a:r>
              <a:rPr lang="en-US" b="1" dirty="0" smtClean="0">
                <a:solidFill>
                  <a:schemeClr val="tx1"/>
                </a:solidFill>
              </a:rPr>
              <a:t>Earth              </a:t>
            </a:r>
            <a:r>
              <a:rPr lang="en-US" b="1" dirty="0" smtClean="0">
                <a:solidFill>
                  <a:schemeClr val="tx1"/>
                </a:solidFill>
              </a:rPr>
              <a:t>, and choose one of the two spaceships</a:t>
            </a:r>
          </a:p>
          <a:p>
            <a:pPr>
              <a:lnSpc>
                <a:spcPct val="200000"/>
              </a:lnSpc>
            </a:pPr>
            <a:r>
              <a:rPr lang="en-US" b="1" dirty="0" smtClean="0">
                <a:solidFill>
                  <a:schemeClr val="tx1"/>
                </a:solidFill>
              </a:rPr>
              <a:t>, by quickly pressing one of the shift keys, in order to go to planet </a:t>
            </a:r>
            <a:r>
              <a:rPr lang="en-US" b="1" dirty="0" smtClean="0">
                <a:solidFill>
                  <a:schemeClr val="tx1"/>
                </a:solidFill>
              </a:rPr>
              <a:t>Brown-dust               </a:t>
            </a:r>
            <a:r>
              <a:rPr lang="en-US" b="1" dirty="0" smtClean="0">
                <a:solidFill>
                  <a:schemeClr val="tx1"/>
                </a:solidFill>
              </a:rPr>
              <a:t>or </a:t>
            </a:r>
            <a:r>
              <a:rPr lang="en-US" b="1" dirty="0" smtClean="0">
                <a:solidFill>
                  <a:schemeClr val="tx1"/>
                </a:solidFill>
              </a:rPr>
              <a:t>Gray-dust              </a:t>
            </a:r>
            <a:r>
              <a:rPr lang="en-US" b="1" dirty="0" smtClean="0">
                <a:solidFill>
                  <a:schemeClr val="tx1"/>
                </a:solidFill>
              </a:rPr>
              <a:t>. From there, a galactic portal              opens and by pressing the space-key, it will take you to one of the two galactic plants, depending on your starting point. At the galactic destination, you will collect the money           that </a:t>
            </a:r>
            <a:r>
              <a:rPr lang="en-US" b="1" dirty="0">
                <a:solidFill>
                  <a:schemeClr val="tx1"/>
                </a:solidFill>
              </a:rPr>
              <a:t>the aliens</a:t>
            </a:r>
            <a:r>
              <a:rPr lang="en-US" b="1" dirty="0" smtClean="0">
                <a:solidFill>
                  <a:schemeClr val="tx1"/>
                </a:solidFill>
              </a:rPr>
              <a:t> have left on that destination, by pressing the space-key again.</a:t>
            </a:r>
          </a:p>
          <a:p>
            <a:pPr>
              <a:lnSpc>
                <a:spcPct val="200000"/>
              </a:lnSpc>
            </a:pPr>
            <a:r>
              <a:rPr lang="en-US" b="1" dirty="0" smtClean="0">
                <a:solidFill>
                  <a:schemeClr val="tx1"/>
                </a:solidFill>
              </a:rPr>
              <a:t>The galactic destination of the portals change by unpredictable galactic storms, and the money location changes by unpredictable mood change of the aliens. </a:t>
            </a:r>
          </a:p>
          <a:p>
            <a:pPr>
              <a:lnSpc>
                <a:spcPct val="200000"/>
              </a:lnSpc>
            </a:pPr>
            <a:r>
              <a:rPr lang="en-US" b="1" dirty="0" smtClean="0">
                <a:solidFill>
                  <a:schemeClr val="tx1"/>
                </a:solidFill>
              </a:rPr>
              <a:t>Galactic storms and alien’s mood changes happen totally independent from one another. That is, one does not have any effect on the other one happening.</a:t>
            </a:r>
            <a:endParaRPr lang="en-US" b="1" dirty="0">
              <a:solidFill>
                <a:schemeClr val="tx1"/>
              </a:solidFill>
            </a:endParaRPr>
          </a:p>
        </p:txBody>
      </p:sp>
      <p:sp>
        <p:nvSpPr>
          <p:cNvPr id="18" name="TextBox 17"/>
          <p:cNvSpPr txBox="1"/>
          <p:nvPr/>
        </p:nvSpPr>
        <p:spPr>
          <a:xfrm>
            <a:off x="4015277" y="138000"/>
            <a:ext cx="4161443" cy="461665"/>
          </a:xfrm>
          <a:prstGeom prst="rect">
            <a:avLst/>
          </a:prstGeom>
          <a:noFill/>
        </p:spPr>
        <p:txBody>
          <a:bodyPr wrap="square" rtlCol="0">
            <a:spAutoFit/>
          </a:bodyPr>
          <a:lstStyle/>
          <a:p>
            <a:pPr algn="ctr"/>
            <a:r>
              <a:rPr lang="en-GB" sz="2400" b="1" dirty="0" smtClean="0"/>
              <a:t>Instruction</a:t>
            </a:r>
            <a:endParaRPr lang="en-GB" sz="2400" b="1" dirty="0"/>
          </a:p>
        </p:txBody>
      </p:sp>
      <p:pic>
        <p:nvPicPr>
          <p:cNvPr id="53" name="Picture 52"/>
          <p:cNvPicPr>
            <a:picLocks/>
          </p:cNvPicPr>
          <p:nvPr/>
        </p:nvPicPr>
        <p:blipFill>
          <a:blip r:embed="rId2">
            <a:extLst>
              <a:ext uri="{28A0092B-C50C-407E-A947-70E740481C1C}">
                <a14:useLocalDpi xmlns:a14="http://schemas.microsoft.com/office/drawing/2010/main" val="0"/>
              </a:ext>
            </a:extLst>
          </a:blip>
          <a:stretch>
            <a:fillRect/>
          </a:stretch>
        </p:blipFill>
        <p:spPr>
          <a:xfrm>
            <a:off x="9564430" y="1712297"/>
            <a:ext cx="640080" cy="640080"/>
          </a:xfrm>
          <a:prstGeom prst="rect">
            <a:avLst/>
          </a:prstGeom>
          <a:effectLst>
            <a:outerShdw blurRad="50800" dist="38100" dir="5400000" algn="t" rotWithShape="0">
              <a:prstClr val="black">
                <a:alpha val="40000"/>
              </a:prstClr>
            </a:outerShdw>
          </a:effectLst>
        </p:spPr>
      </p:pic>
      <p:pic>
        <p:nvPicPr>
          <p:cNvPr id="56" name="Content Placeholder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625984" y="1712297"/>
            <a:ext cx="640080" cy="640080"/>
          </a:xfrm>
          <a:prstGeom prst="rect">
            <a:avLst/>
          </a:prstGeom>
          <a:effectLst>
            <a:outerShdw blurRad="50800" dist="38100" dir="5400000" algn="t" rotWithShape="0">
              <a:prstClr val="black">
                <a:alpha val="40000"/>
              </a:prstClr>
            </a:outerShdw>
          </a:effectLst>
        </p:spPr>
      </p:pic>
      <p:pic>
        <p:nvPicPr>
          <p:cNvPr id="58" name="Picture 57"/>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827617" y="1098732"/>
            <a:ext cx="640080" cy="640080"/>
          </a:xfrm>
          <a:prstGeom prst="rect">
            <a:avLst/>
          </a:prstGeom>
          <a:effectLst>
            <a:outerShdw blurRad="50800" dist="38100" dir="5400000" algn="t" rotWithShape="0">
              <a:prstClr val="black">
                <a:alpha val="40000"/>
              </a:prstClr>
            </a:outerShdw>
          </a:effectLst>
        </p:spPr>
      </p:pic>
      <p:pic>
        <p:nvPicPr>
          <p:cNvPr id="61" name="Content Placeholder 8"/>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1241509" y="1111432"/>
            <a:ext cx="356952" cy="731520"/>
          </a:xfrm>
          <a:prstGeom prst="rect">
            <a:avLst/>
          </a:prstGeom>
          <a:effectLst>
            <a:outerShdw blurRad="50800" dist="38100" dir="5400000" algn="t" rotWithShape="0">
              <a:prstClr val="black">
                <a:alpha val="40000"/>
              </a:prstClr>
            </a:outerShdw>
          </a:effectLst>
          <a:scene3d>
            <a:camera prst="orthographicFront">
              <a:rot lat="0" lon="0" rev="0"/>
            </a:camera>
            <a:lightRig rig="threePt" dir="t"/>
          </a:scene3d>
        </p:spPr>
      </p:pic>
      <p:pic>
        <p:nvPicPr>
          <p:cNvPr id="62" name="Picture 61"/>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1673383" y="1111432"/>
            <a:ext cx="358492" cy="731520"/>
          </a:xfrm>
          <a:prstGeom prst="rect">
            <a:avLst/>
          </a:prstGeom>
          <a:effectLst>
            <a:outerShdw blurRad="50800" dist="38100" dir="5400000" algn="t" rotWithShape="0">
              <a:prstClr val="black">
                <a:alpha val="40000"/>
              </a:prstClr>
            </a:outerShdw>
          </a:effectLst>
          <a:scene3d>
            <a:camera prst="orthographicFront">
              <a:rot lat="0" lon="0" rev="0"/>
            </a:camera>
            <a:lightRig rig="threePt" dir="t"/>
          </a:scene3d>
        </p:spPr>
      </p:pic>
      <p:pic>
        <p:nvPicPr>
          <p:cNvPr id="63" name="Picture 62"/>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1647667" y="2238077"/>
            <a:ext cx="640080" cy="640080"/>
          </a:xfrm>
          <a:prstGeom prst="rect">
            <a:avLst/>
          </a:prstGeom>
        </p:spPr>
      </p:pic>
      <p:pic>
        <p:nvPicPr>
          <p:cNvPr id="66" name="Picture 65"/>
          <p:cNvPicPr>
            <a:picLocks noChangeAspect="1"/>
          </p:cNvPicPr>
          <p:nvPr/>
        </p:nvPicPr>
        <p:blipFill>
          <a:blip r:embed="rId8">
            <a:duotone>
              <a:schemeClr val="accent4">
                <a:shade val="45000"/>
                <a:satMod val="135000"/>
              </a:schemeClr>
              <a:prstClr val="white"/>
            </a:duotone>
            <a:extLst>
              <a:ext uri="{28A0092B-C50C-407E-A947-70E740481C1C}">
                <a14:useLocalDpi xmlns:a14="http://schemas.microsoft.com/office/drawing/2010/main" val="0"/>
              </a:ext>
            </a:extLst>
          </a:blip>
          <a:stretch>
            <a:fillRect/>
          </a:stretch>
        </p:blipFill>
        <p:spPr>
          <a:xfrm>
            <a:off x="7225236" y="2804942"/>
            <a:ext cx="477727" cy="548640"/>
          </a:xfrm>
          <a:prstGeom prst="rect">
            <a:avLst/>
          </a:prstGeom>
        </p:spPr>
      </p:pic>
    </p:spTree>
    <p:extLst>
      <p:ext uri="{BB962C8B-B14F-4D97-AF65-F5344CB8AC3E}">
        <p14:creationId xmlns:p14="http://schemas.microsoft.com/office/powerpoint/2010/main" val="1379660096"/>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2" name="Rounded Rectangle 11"/>
          <p:cNvSpPr/>
          <p:nvPr/>
        </p:nvSpPr>
        <p:spPr>
          <a:xfrm>
            <a:off x="-2" y="920787"/>
            <a:ext cx="12191999" cy="5778130"/>
          </a:xfrm>
          <a:prstGeom prst="roundRect">
            <a:avLst>
              <a:gd name="adj" fmla="val 9731"/>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a:lnSpc>
                <a:spcPct val="200000"/>
              </a:lnSpc>
            </a:pPr>
            <a:r>
              <a:rPr lang="en-US" b="1" dirty="0" smtClean="0">
                <a:solidFill>
                  <a:schemeClr val="tx1"/>
                </a:solidFill>
              </a:rPr>
              <a:t>So to summarize, in most of the days, you start from the planet </a:t>
            </a:r>
            <a:r>
              <a:rPr lang="en-US" b="1" dirty="0" smtClean="0">
                <a:solidFill>
                  <a:schemeClr val="tx1"/>
                </a:solidFill>
              </a:rPr>
              <a:t>Earth              </a:t>
            </a:r>
            <a:r>
              <a:rPr lang="en-US" b="1" dirty="0" smtClean="0">
                <a:solidFill>
                  <a:schemeClr val="tx1"/>
                </a:solidFill>
              </a:rPr>
              <a:t>, and choose one of the two spaceships</a:t>
            </a:r>
          </a:p>
          <a:p>
            <a:pPr>
              <a:lnSpc>
                <a:spcPct val="200000"/>
              </a:lnSpc>
            </a:pPr>
            <a:r>
              <a:rPr lang="en-US" b="1" dirty="0" smtClean="0">
                <a:solidFill>
                  <a:schemeClr val="tx1"/>
                </a:solidFill>
              </a:rPr>
              <a:t>, by quickly pressing one of the shift keys, in order to go to planet </a:t>
            </a:r>
            <a:r>
              <a:rPr lang="en-US" b="1" dirty="0" smtClean="0">
                <a:solidFill>
                  <a:schemeClr val="tx1"/>
                </a:solidFill>
              </a:rPr>
              <a:t>Gray-dust               </a:t>
            </a:r>
            <a:r>
              <a:rPr lang="en-US" b="1" dirty="0" smtClean="0">
                <a:solidFill>
                  <a:schemeClr val="tx1"/>
                </a:solidFill>
              </a:rPr>
              <a:t>or </a:t>
            </a:r>
            <a:r>
              <a:rPr lang="en-US" b="1" dirty="0" smtClean="0">
                <a:solidFill>
                  <a:schemeClr val="tx1"/>
                </a:solidFill>
              </a:rPr>
              <a:t>Brown-dust              </a:t>
            </a:r>
            <a:r>
              <a:rPr lang="en-US" b="1" dirty="0" smtClean="0">
                <a:solidFill>
                  <a:schemeClr val="tx1"/>
                </a:solidFill>
              </a:rPr>
              <a:t>. From there, a galactic portal              opens and by pressing the space-key, it will take you to one of the two galactic plants, depending on your starting point. At the galactic destination, you will collect the money           that </a:t>
            </a:r>
            <a:r>
              <a:rPr lang="en-US" b="1" dirty="0">
                <a:solidFill>
                  <a:schemeClr val="tx1"/>
                </a:solidFill>
              </a:rPr>
              <a:t>the aliens</a:t>
            </a:r>
            <a:r>
              <a:rPr lang="en-US" b="1" dirty="0" smtClean="0">
                <a:solidFill>
                  <a:schemeClr val="tx1"/>
                </a:solidFill>
              </a:rPr>
              <a:t> have left on that destination, </a:t>
            </a:r>
            <a:r>
              <a:rPr lang="en-US" b="1" dirty="0">
                <a:solidFill>
                  <a:schemeClr val="tx1"/>
                </a:solidFill>
              </a:rPr>
              <a:t>by pressing the space-key again.</a:t>
            </a:r>
            <a:endParaRPr lang="en-US" b="1" dirty="0" smtClean="0">
              <a:solidFill>
                <a:schemeClr val="tx1"/>
              </a:solidFill>
            </a:endParaRPr>
          </a:p>
          <a:p>
            <a:pPr>
              <a:lnSpc>
                <a:spcPct val="200000"/>
              </a:lnSpc>
            </a:pPr>
            <a:r>
              <a:rPr lang="en-US" b="1" dirty="0" smtClean="0">
                <a:solidFill>
                  <a:schemeClr val="tx1"/>
                </a:solidFill>
              </a:rPr>
              <a:t>The galactic destination of the portals change by unpredictable galactic storms, and the money location changes by unpredictable mood change of the aliens. </a:t>
            </a:r>
          </a:p>
          <a:p>
            <a:pPr>
              <a:lnSpc>
                <a:spcPct val="200000"/>
              </a:lnSpc>
            </a:pPr>
            <a:r>
              <a:rPr lang="en-US" b="1" dirty="0" smtClean="0">
                <a:solidFill>
                  <a:schemeClr val="tx1"/>
                </a:solidFill>
              </a:rPr>
              <a:t>Galactic storms and alien’s mood changes happen totally independent from one another. That is, one does not have any effect on the other one happening.</a:t>
            </a:r>
            <a:endParaRPr lang="en-US" b="1" dirty="0">
              <a:solidFill>
                <a:schemeClr val="tx1"/>
              </a:solidFill>
            </a:endParaRPr>
          </a:p>
        </p:txBody>
      </p:sp>
      <p:sp>
        <p:nvSpPr>
          <p:cNvPr id="18" name="TextBox 17"/>
          <p:cNvSpPr txBox="1"/>
          <p:nvPr/>
        </p:nvSpPr>
        <p:spPr>
          <a:xfrm>
            <a:off x="4015277" y="138000"/>
            <a:ext cx="4161443" cy="461665"/>
          </a:xfrm>
          <a:prstGeom prst="rect">
            <a:avLst/>
          </a:prstGeom>
          <a:noFill/>
        </p:spPr>
        <p:txBody>
          <a:bodyPr wrap="square" rtlCol="0">
            <a:spAutoFit/>
          </a:bodyPr>
          <a:lstStyle/>
          <a:p>
            <a:pPr algn="ctr"/>
            <a:r>
              <a:rPr lang="en-GB" sz="2400" b="1" dirty="0" smtClean="0"/>
              <a:t>Instruction</a:t>
            </a:r>
            <a:endParaRPr lang="en-GB" sz="2400" b="1" dirty="0"/>
          </a:p>
        </p:txBody>
      </p:sp>
      <p:pic>
        <p:nvPicPr>
          <p:cNvPr id="53" name="Picture 52"/>
          <p:cNvPicPr>
            <a:picLocks/>
          </p:cNvPicPr>
          <p:nvPr/>
        </p:nvPicPr>
        <p:blipFill>
          <a:blip r:embed="rId2">
            <a:extLst>
              <a:ext uri="{28A0092B-C50C-407E-A947-70E740481C1C}">
                <a14:useLocalDpi xmlns:a14="http://schemas.microsoft.com/office/drawing/2010/main" val="0"/>
              </a:ext>
            </a:extLst>
          </a:blip>
          <a:stretch>
            <a:fillRect/>
          </a:stretch>
        </p:blipFill>
        <p:spPr>
          <a:xfrm>
            <a:off x="7410082" y="1684261"/>
            <a:ext cx="640080" cy="640080"/>
          </a:xfrm>
          <a:prstGeom prst="rect">
            <a:avLst/>
          </a:prstGeom>
          <a:effectLst>
            <a:outerShdw blurRad="50800" dist="38100" dir="5400000" algn="t" rotWithShape="0">
              <a:prstClr val="black">
                <a:alpha val="40000"/>
              </a:prstClr>
            </a:outerShdw>
          </a:effectLst>
        </p:spPr>
      </p:pic>
      <p:pic>
        <p:nvPicPr>
          <p:cNvPr id="56" name="Content Placeholder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550785" y="1684261"/>
            <a:ext cx="640080" cy="640080"/>
          </a:xfrm>
          <a:prstGeom prst="rect">
            <a:avLst/>
          </a:prstGeom>
          <a:effectLst>
            <a:outerShdw blurRad="50800" dist="38100" dir="5400000" algn="t" rotWithShape="0">
              <a:prstClr val="black">
                <a:alpha val="40000"/>
              </a:prstClr>
            </a:outerShdw>
          </a:effectLst>
        </p:spPr>
      </p:pic>
      <p:pic>
        <p:nvPicPr>
          <p:cNvPr id="58" name="Picture 57"/>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845723" y="1098732"/>
            <a:ext cx="640080" cy="640080"/>
          </a:xfrm>
          <a:prstGeom prst="rect">
            <a:avLst/>
          </a:prstGeom>
          <a:effectLst>
            <a:outerShdw blurRad="50800" dist="38100" dir="5400000" algn="t" rotWithShape="0">
              <a:prstClr val="black">
                <a:alpha val="40000"/>
              </a:prstClr>
            </a:outerShdw>
          </a:effectLst>
        </p:spPr>
      </p:pic>
      <p:pic>
        <p:nvPicPr>
          <p:cNvPr id="61" name="Content Placeholder 8"/>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1250562" y="1111432"/>
            <a:ext cx="356952" cy="731520"/>
          </a:xfrm>
          <a:prstGeom prst="rect">
            <a:avLst/>
          </a:prstGeom>
          <a:effectLst>
            <a:outerShdw blurRad="50800" dist="38100" dir="5400000" algn="t" rotWithShape="0">
              <a:prstClr val="black">
                <a:alpha val="40000"/>
              </a:prstClr>
            </a:outerShdw>
          </a:effectLst>
          <a:scene3d>
            <a:camera prst="orthographicFront">
              <a:rot lat="0" lon="0" rev="0"/>
            </a:camera>
            <a:lightRig rig="threePt" dir="t"/>
          </a:scene3d>
        </p:spPr>
      </p:pic>
      <p:pic>
        <p:nvPicPr>
          <p:cNvPr id="62" name="Picture 61"/>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1691489" y="1111432"/>
            <a:ext cx="358492" cy="731520"/>
          </a:xfrm>
          <a:prstGeom prst="rect">
            <a:avLst/>
          </a:prstGeom>
          <a:effectLst>
            <a:outerShdw blurRad="50800" dist="38100" dir="5400000" algn="t" rotWithShape="0">
              <a:prstClr val="black">
                <a:alpha val="40000"/>
              </a:prstClr>
            </a:outerShdw>
          </a:effectLst>
          <a:scene3d>
            <a:camera prst="orthographicFront">
              <a:rot lat="0" lon="0" rev="0"/>
            </a:camera>
            <a:lightRig rig="threePt" dir="t"/>
          </a:scene3d>
        </p:spPr>
      </p:pic>
      <p:pic>
        <p:nvPicPr>
          <p:cNvPr id="63" name="Picture 62"/>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1647667" y="2238077"/>
            <a:ext cx="640080" cy="640080"/>
          </a:xfrm>
          <a:prstGeom prst="rect">
            <a:avLst/>
          </a:prstGeom>
        </p:spPr>
      </p:pic>
      <p:pic>
        <p:nvPicPr>
          <p:cNvPr id="66" name="Picture 65"/>
          <p:cNvPicPr>
            <a:picLocks noChangeAspect="1"/>
          </p:cNvPicPr>
          <p:nvPr/>
        </p:nvPicPr>
        <p:blipFill>
          <a:blip r:embed="rId8">
            <a:duotone>
              <a:schemeClr val="accent4">
                <a:shade val="45000"/>
                <a:satMod val="135000"/>
              </a:schemeClr>
              <a:prstClr val="white"/>
            </a:duotone>
            <a:extLst>
              <a:ext uri="{28A0092B-C50C-407E-A947-70E740481C1C}">
                <a14:useLocalDpi xmlns:a14="http://schemas.microsoft.com/office/drawing/2010/main" val="0"/>
              </a:ext>
            </a:extLst>
          </a:blip>
          <a:stretch>
            <a:fillRect/>
          </a:stretch>
        </p:blipFill>
        <p:spPr>
          <a:xfrm>
            <a:off x="7225236" y="2804942"/>
            <a:ext cx="477727" cy="548640"/>
          </a:xfrm>
          <a:prstGeom prst="rect">
            <a:avLst/>
          </a:prstGeom>
        </p:spPr>
      </p:pic>
    </p:spTree>
    <p:extLst>
      <p:ext uri="{BB962C8B-B14F-4D97-AF65-F5344CB8AC3E}">
        <p14:creationId xmlns:p14="http://schemas.microsoft.com/office/powerpoint/2010/main" val="399345536"/>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ounded Rectangle 11"/>
          <p:cNvSpPr/>
          <p:nvPr/>
        </p:nvSpPr>
        <p:spPr>
          <a:xfrm>
            <a:off x="-2" y="920787"/>
            <a:ext cx="12191999" cy="5778130"/>
          </a:xfrm>
          <a:prstGeom prst="roundRect">
            <a:avLst>
              <a:gd name="adj" fmla="val 9731"/>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a:lnSpc>
                <a:spcPct val="200000"/>
              </a:lnSpc>
            </a:pPr>
            <a:r>
              <a:rPr lang="en-US" b="1" dirty="0" smtClean="0">
                <a:solidFill>
                  <a:schemeClr val="tx1"/>
                </a:solidFill>
              </a:rPr>
              <a:t>In some of the days, however, you don</a:t>
            </a:r>
            <a:r>
              <a:rPr lang="mr-IN" b="1" dirty="0" smtClean="0">
                <a:solidFill>
                  <a:schemeClr val="tx1"/>
                </a:solidFill>
              </a:rPr>
              <a:t>’</a:t>
            </a:r>
            <a:r>
              <a:rPr lang="en-US" b="1" dirty="0" smtClean="0">
                <a:solidFill>
                  <a:schemeClr val="tx1"/>
                </a:solidFill>
              </a:rPr>
              <a:t>t start from the planet </a:t>
            </a:r>
            <a:r>
              <a:rPr lang="en-US" b="1" dirty="0" smtClean="0">
                <a:solidFill>
                  <a:schemeClr val="tx1"/>
                </a:solidFill>
              </a:rPr>
              <a:t>Earth. </a:t>
            </a:r>
            <a:r>
              <a:rPr lang="en-US" b="1" dirty="0" smtClean="0">
                <a:solidFill>
                  <a:schemeClr val="tx1"/>
                </a:solidFill>
              </a:rPr>
              <a:t>Instead, when you wake up, you just find yourself in one of the two planets </a:t>
            </a:r>
            <a:r>
              <a:rPr lang="en-US" b="1" dirty="0">
                <a:solidFill>
                  <a:schemeClr val="tx1"/>
                </a:solidFill>
              </a:rPr>
              <a:t>planet </a:t>
            </a:r>
            <a:r>
              <a:rPr lang="en-US" b="1" dirty="0" smtClean="0">
                <a:solidFill>
                  <a:schemeClr val="tx1"/>
                </a:solidFill>
              </a:rPr>
              <a:t>Brown-dust               </a:t>
            </a:r>
            <a:r>
              <a:rPr lang="en-US" b="1" dirty="0">
                <a:solidFill>
                  <a:schemeClr val="tx1"/>
                </a:solidFill>
              </a:rPr>
              <a:t>or </a:t>
            </a:r>
            <a:r>
              <a:rPr lang="en-US" b="1" dirty="0" smtClean="0">
                <a:solidFill>
                  <a:schemeClr val="tx1"/>
                </a:solidFill>
              </a:rPr>
              <a:t>Gray-dust              </a:t>
            </a:r>
            <a:r>
              <a:rPr lang="en-US" b="1" dirty="0" smtClean="0">
                <a:solidFill>
                  <a:schemeClr val="tx1"/>
                </a:solidFill>
              </a:rPr>
              <a:t>. You can continue your journey from there by pressing the space-key to enter the galactic portal              , and then collect the money            at your galactic destination, by pressing the space-key again.</a:t>
            </a:r>
          </a:p>
        </p:txBody>
      </p:sp>
      <p:sp>
        <p:nvSpPr>
          <p:cNvPr id="18" name="TextBox 17"/>
          <p:cNvSpPr txBox="1"/>
          <p:nvPr/>
        </p:nvSpPr>
        <p:spPr>
          <a:xfrm>
            <a:off x="4015277" y="138000"/>
            <a:ext cx="4161443" cy="461665"/>
          </a:xfrm>
          <a:prstGeom prst="rect">
            <a:avLst/>
          </a:prstGeom>
          <a:noFill/>
        </p:spPr>
        <p:txBody>
          <a:bodyPr wrap="square" rtlCol="0">
            <a:spAutoFit/>
          </a:bodyPr>
          <a:lstStyle/>
          <a:p>
            <a:pPr algn="ctr"/>
            <a:r>
              <a:rPr lang="en-GB" sz="2400" b="1" dirty="0" smtClean="0"/>
              <a:t>Instruction</a:t>
            </a:r>
            <a:endParaRPr lang="en-GB" sz="2400" b="1" dirty="0"/>
          </a:p>
        </p:txBody>
      </p:sp>
      <p:pic>
        <p:nvPicPr>
          <p:cNvPr id="53" name="Picture 52"/>
          <p:cNvPicPr>
            <a:picLocks/>
          </p:cNvPicPr>
          <p:nvPr/>
        </p:nvPicPr>
        <p:blipFill>
          <a:blip r:embed="rId2">
            <a:extLst>
              <a:ext uri="{28A0092B-C50C-407E-A947-70E740481C1C}">
                <a14:useLocalDpi xmlns:a14="http://schemas.microsoft.com/office/drawing/2010/main" val="0"/>
              </a:ext>
            </a:extLst>
          </a:blip>
          <a:stretch>
            <a:fillRect/>
          </a:stretch>
        </p:blipFill>
        <p:spPr>
          <a:xfrm>
            <a:off x="6223699" y="1712297"/>
            <a:ext cx="640080" cy="640080"/>
          </a:xfrm>
          <a:prstGeom prst="rect">
            <a:avLst/>
          </a:prstGeom>
          <a:effectLst>
            <a:outerShdw blurRad="50800" dist="38100" dir="5400000" algn="t" rotWithShape="0">
              <a:prstClr val="black">
                <a:alpha val="40000"/>
              </a:prstClr>
            </a:outerShdw>
          </a:effectLst>
        </p:spPr>
      </p:pic>
      <p:pic>
        <p:nvPicPr>
          <p:cNvPr id="56" name="Content Placeholder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267468" y="1712297"/>
            <a:ext cx="640080" cy="640080"/>
          </a:xfrm>
          <a:prstGeom prst="rect">
            <a:avLst/>
          </a:prstGeom>
          <a:effectLst>
            <a:outerShdw blurRad="50800" dist="38100" dir="5400000" algn="t" rotWithShape="0">
              <a:prstClr val="black">
                <a:alpha val="40000"/>
              </a:prstClr>
            </a:outerShdw>
          </a:effectLst>
        </p:spPr>
      </p:pic>
      <p:pic>
        <p:nvPicPr>
          <p:cNvPr id="63" name="Picture 62"/>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000798" y="2219180"/>
            <a:ext cx="640080" cy="640080"/>
          </a:xfrm>
          <a:prstGeom prst="rect">
            <a:avLst/>
          </a:prstGeom>
        </p:spPr>
      </p:pic>
      <p:pic>
        <p:nvPicPr>
          <p:cNvPr id="66" name="Picture 65"/>
          <p:cNvPicPr>
            <a:picLocks noChangeAspect="1"/>
          </p:cNvPicPr>
          <p:nvPr/>
        </p:nvPicPr>
        <p:blipFill>
          <a:blip r:embed="rId5">
            <a:duotone>
              <a:schemeClr val="accent4">
                <a:shade val="45000"/>
                <a:satMod val="135000"/>
              </a:schemeClr>
              <a:prstClr val="white"/>
            </a:duotone>
            <a:extLst>
              <a:ext uri="{28A0092B-C50C-407E-A947-70E740481C1C}">
                <a14:useLocalDpi xmlns:a14="http://schemas.microsoft.com/office/drawing/2010/main" val="0"/>
              </a:ext>
            </a:extLst>
          </a:blip>
          <a:stretch>
            <a:fillRect/>
          </a:stretch>
        </p:blipFill>
        <p:spPr>
          <a:xfrm>
            <a:off x="8438710" y="2310620"/>
            <a:ext cx="477727" cy="548640"/>
          </a:xfrm>
          <a:prstGeom prst="rect">
            <a:avLst/>
          </a:prstGeom>
        </p:spPr>
      </p:pic>
    </p:spTree>
    <p:extLst>
      <p:ext uri="{BB962C8B-B14F-4D97-AF65-F5344CB8AC3E}">
        <p14:creationId xmlns:p14="http://schemas.microsoft.com/office/powerpoint/2010/main" val="922607575"/>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ounded Rectangle 11"/>
          <p:cNvSpPr/>
          <p:nvPr/>
        </p:nvSpPr>
        <p:spPr>
          <a:xfrm>
            <a:off x="-2" y="920787"/>
            <a:ext cx="12191999" cy="5778130"/>
          </a:xfrm>
          <a:prstGeom prst="roundRect">
            <a:avLst>
              <a:gd name="adj" fmla="val 9731"/>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a:lnSpc>
                <a:spcPct val="200000"/>
              </a:lnSpc>
            </a:pPr>
            <a:r>
              <a:rPr lang="en-US" b="1" dirty="0" smtClean="0">
                <a:solidFill>
                  <a:schemeClr val="tx1"/>
                </a:solidFill>
              </a:rPr>
              <a:t>In some of the days, however, you don</a:t>
            </a:r>
            <a:r>
              <a:rPr lang="mr-IN" b="1" dirty="0" smtClean="0">
                <a:solidFill>
                  <a:schemeClr val="tx1"/>
                </a:solidFill>
              </a:rPr>
              <a:t>’</a:t>
            </a:r>
            <a:r>
              <a:rPr lang="en-US" b="1" dirty="0" smtClean="0">
                <a:solidFill>
                  <a:schemeClr val="tx1"/>
                </a:solidFill>
              </a:rPr>
              <a:t>t start from the planet </a:t>
            </a:r>
            <a:r>
              <a:rPr lang="en-US" b="1" dirty="0" smtClean="0">
                <a:solidFill>
                  <a:schemeClr val="tx1"/>
                </a:solidFill>
              </a:rPr>
              <a:t>Earth. </a:t>
            </a:r>
            <a:r>
              <a:rPr lang="en-US" b="1" dirty="0" smtClean="0">
                <a:solidFill>
                  <a:schemeClr val="tx1"/>
                </a:solidFill>
              </a:rPr>
              <a:t>Instead, when you wake up, you just find yourself in one of the two planets </a:t>
            </a:r>
            <a:r>
              <a:rPr lang="en-US" b="1" dirty="0">
                <a:solidFill>
                  <a:schemeClr val="tx1"/>
                </a:solidFill>
              </a:rPr>
              <a:t>planet </a:t>
            </a:r>
            <a:r>
              <a:rPr lang="en-US" b="1" dirty="0" smtClean="0">
                <a:solidFill>
                  <a:schemeClr val="tx1"/>
                </a:solidFill>
              </a:rPr>
              <a:t>Brown-dust               </a:t>
            </a:r>
            <a:r>
              <a:rPr lang="en-US" b="1" dirty="0">
                <a:solidFill>
                  <a:schemeClr val="tx1"/>
                </a:solidFill>
              </a:rPr>
              <a:t>or </a:t>
            </a:r>
            <a:r>
              <a:rPr lang="en-US" b="1" dirty="0" smtClean="0">
                <a:solidFill>
                  <a:schemeClr val="tx1"/>
                </a:solidFill>
              </a:rPr>
              <a:t>Gray-dust              </a:t>
            </a:r>
            <a:r>
              <a:rPr lang="en-US" b="1" dirty="0" smtClean="0">
                <a:solidFill>
                  <a:schemeClr val="tx1"/>
                </a:solidFill>
              </a:rPr>
              <a:t>. You can continue your journey from there by pressing the space-key to enter the galactic portal              , and then collect the money            at your galactic destination, by pressing the space-key again.</a:t>
            </a:r>
          </a:p>
          <a:p>
            <a:pPr>
              <a:lnSpc>
                <a:spcPct val="200000"/>
              </a:lnSpc>
            </a:pPr>
            <a:endParaRPr lang="en-US" b="1" dirty="0">
              <a:solidFill>
                <a:schemeClr val="tx1"/>
              </a:solidFill>
            </a:endParaRPr>
          </a:p>
          <a:p>
            <a:pPr>
              <a:lnSpc>
                <a:spcPct val="200000"/>
              </a:lnSpc>
            </a:pPr>
            <a:r>
              <a:rPr lang="en-US" b="1" dirty="0" smtClean="0">
                <a:solidFill>
                  <a:schemeClr val="tx1"/>
                </a:solidFill>
              </a:rPr>
              <a:t>In yet some other days, </a:t>
            </a:r>
            <a:r>
              <a:rPr lang="en-US" b="1" dirty="0">
                <a:solidFill>
                  <a:schemeClr val="tx1"/>
                </a:solidFill>
              </a:rPr>
              <a:t>when you wake up, you just find yourself in one of the </a:t>
            </a:r>
            <a:r>
              <a:rPr lang="en-US" b="1" dirty="0" smtClean="0">
                <a:solidFill>
                  <a:schemeClr val="tx1"/>
                </a:solidFill>
              </a:rPr>
              <a:t>two galactic planets </a:t>
            </a:r>
            <a:r>
              <a:rPr lang="en-US" b="1" dirty="0" smtClean="0">
                <a:solidFill>
                  <a:schemeClr val="tx1"/>
                </a:solidFill>
              </a:rPr>
              <a:t>Helium-blue               </a:t>
            </a:r>
            <a:r>
              <a:rPr lang="en-US" b="1" dirty="0">
                <a:solidFill>
                  <a:schemeClr val="tx1"/>
                </a:solidFill>
              </a:rPr>
              <a:t>or </a:t>
            </a:r>
            <a:r>
              <a:rPr lang="en-US" b="1" dirty="0" smtClean="0">
                <a:solidFill>
                  <a:schemeClr val="tx1"/>
                </a:solidFill>
              </a:rPr>
              <a:t>Helium-red              </a:t>
            </a:r>
            <a:r>
              <a:rPr lang="en-US" b="1" dirty="0" smtClean="0">
                <a:solidFill>
                  <a:schemeClr val="tx1"/>
                </a:solidFill>
              </a:rPr>
              <a:t>. In those days, you just need to press </a:t>
            </a:r>
            <a:r>
              <a:rPr lang="en-US" b="1" dirty="0">
                <a:solidFill>
                  <a:schemeClr val="tx1"/>
                </a:solidFill>
              </a:rPr>
              <a:t>the space-key </a:t>
            </a:r>
            <a:r>
              <a:rPr lang="en-US" b="1" dirty="0" smtClean="0">
                <a:solidFill>
                  <a:schemeClr val="tx1"/>
                </a:solidFill>
              </a:rPr>
              <a:t>in order to see and collect the money            that the aliens have left you there.</a:t>
            </a:r>
          </a:p>
        </p:txBody>
      </p:sp>
      <p:sp>
        <p:nvSpPr>
          <p:cNvPr id="18" name="TextBox 17"/>
          <p:cNvSpPr txBox="1"/>
          <p:nvPr/>
        </p:nvSpPr>
        <p:spPr>
          <a:xfrm>
            <a:off x="4015277" y="138000"/>
            <a:ext cx="4161443" cy="461665"/>
          </a:xfrm>
          <a:prstGeom prst="rect">
            <a:avLst/>
          </a:prstGeom>
          <a:noFill/>
        </p:spPr>
        <p:txBody>
          <a:bodyPr wrap="square" rtlCol="0">
            <a:spAutoFit/>
          </a:bodyPr>
          <a:lstStyle/>
          <a:p>
            <a:pPr algn="ctr"/>
            <a:r>
              <a:rPr lang="en-GB" sz="2400" b="1" dirty="0" smtClean="0"/>
              <a:t>Instruction</a:t>
            </a:r>
            <a:endParaRPr lang="en-GB" sz="2400" b="1" dirty="0"/>
          </a:p>
        </p:txBody>
      </p:sp>
      <p:pic>
        <p:nvPicPr>
          <p:cNvPr id="53" name="Picture 52"/>
          <p:cNvPicPr>
            <a:picLocks/>
          </p:cNvPicPr>
          <p:nvPr/>
        </p:nvPicPr>
        <p:blipFill>
          <a:blip r:embed="rId2">
            <a:extLst>
              <a:ext uri="{28A0092B-C50C-407E-A947-70E740481C1C}">
                <a14:useLocalDpi xmlns:a14="http://schemas.microsoft.com/office/drawing/2010/main" val="0"/>
              </a:ext>
            </a:extLst>
          </a:blip>
          <a:stretch>
            <a:fillRect/>
          </a:stretch>
        </p:blipFill>
        <p:spPr>
          <a:xfrm>
            <a:off x="6223695" y="1712297"/>
            <a:ext cx="640080" cy="640080"/>
          </a:xfrm>
          <a:prstGeom prst="rect">
            <a:avLst/>
          </a:prstGeom>
          <a:effectLst>
            <a:outerShdw blurRad="50800" dist="38100" dir="5400000" algn="t" rotWithShape="0">
              <a:prstClr val="black">
                <a:alpha val="40000"/>
              </a:prstClr>
            </a:outerShdw>
          </a:effectLst>
        </p:spPr>
      </p:pic>
      <p:pic>
        <p:nvPicPr>
          <p:cNvPr id="56" name="Content Placeholder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267468" y="1712297"/>
            <a:ext cx="640080" cy="640080"/>
          </a:xfrm>
          <a:prstGeom prst="rect">
            <a:avLst/>
          </a:prstGeom>
          <a:effectLst>
            <a:outerShdw blurRad="50800" dist="38100" dir="5400000" algn="t" rotWithShape="0">
              <a:prstClr val="black">
                <a:alpha val="40000"/>
              </a:prstClr>
            </a:outerShdw>
          </a:effectLst>
        </p:spPr>
      </p:pic>
      <p:pic>
        <p:nvPicPr>
          <p:cNvPr id="63" name="Picture 62"/>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000798" y="2219180"/>
            <a:ext cx="640080" cy="640080"/>
          </a:xfrm>
          <a:prstGeom prst="rect">
            <a:avLst/>
          </a:prstGeom>
        </p:spPr>
      </p:pic>
      <p:pic>
        <p:nvPicPr>
          <p:cNvPr id="66" name="Picture 65"/>
          <p:cNvPicPr>
            <a:picLocks noChangeAspect="1"/>
          </p:cNvPicPr>
          <p:nvPr/>
        </p:nvPicPr>
        <p:blipFill>
          <a:blip r:embed="rId5">
            <a:duotone>
              <a:schemeClr val="accent4">
                <a:shade val="45000"/>
                <a:satMod val="135000"/>
              </a:schemeClr>
              <a:prstClr val="white"/>
            </a:duotone>
            <a:extLst>
              <a:ext uri="{28A0092B-C50C-407E-A947-70E740481C1C}">
                <a14:useLocalDpi xmlns:a14="http://schemas.microsoft.com/office/drawing/2010/main" val="0"/>
              </a:ext>
            </a:extLst>
          </a:blip>
          <a:stretch>
            <a:fillRect/>
          </a:stretch>
        </p:blipFill>
        <p:spPr>
          <a:xfrm>
            <a:off x="8438710" y="2310620"/>
            <a:ext cx="477727" cy="548640"/>
          </a:xfrm>
          <a:prstGeom prst="rect">
            <a:avLst/>
          </a:prstGeom>
        </p:spPr>
      </p:pic>
      <p:pic>
        <p:nvPicPr>
          <p:cNvPr id="8" name="Picture 7"/>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355785" y="4411173"/>
            <a:ext cx="640080" cy="640080"/>
          </a:xfrm>
          <a:prstGeom prst="rect">
            <a:avLst/>
          </a:prstGeom>
        </p:spPr>
      </p:pic>
      <p:pic>
        <p:nvPicPr>
          <p:cNvPr id="9" name="Picture 8"/>
          <p:cNvPicPr>
            <a:picLocks noChangeAspect="1"/>
          </p:cNvPicPr>
          <p:nvPr/>
        </p:nvPicPr>
        <p:blipFill rotWithShape="1">
          <a:blip r:embed="rId7">
            <a:extLst>
              <a:ext uri="{28A0092B-C50C-407E-A947-70E740481C1C}">
                <a14:useLocalDpi xmlns:a14="http://schemas.microsoft.com/office/drawing/2010/main" val="0"/>
              </a:ext>
            </a:extLst>
          </a:blip>
          <a:srcRect l="5766"/>
          <a:stretch/>
        </p:blipFill>
        <p:spPr>
          <a:xfrm>
            <a:off x="10837114" y="3846064"/>
            <a:ext cx="640080" cy="640080"/>
          </a:xfrm>
          <a:prstGeom prst="rect">
            <a:avLst/>
          </a:prstGeom>
        </p:spPr>
      </p:pic>
      <p:pic>
        <p:nvPicPr>
          <p:cNvPr id="10" name="Picture 9"/>
          <p:cNvPicPr>
            <a:picLocks noChangeAspect="1"/>
          </p:cNvPicPr>
          <p:nvPr/>
        </p:nvPicPr>
        <p:blipFill>
          <a:blip r:embed="rId5">
            <a:duotone>
              <a:schemeClr val="accent4">
                <a:shade val="45000"/>
                <a:satMod val="135000"/>
              </a:schemeClr>
              <a:prstClr val="white"/>
            </a:duotone>
            <a:extLst>
              <a:ext uri="{28A0092B-C50C-407E-A947-70E740481C1C}">
                <a14:useLocalDpi xmlns:a14="http://schemas.microsoft.com/office/drawing/2010/main" val="0"/>
              </a:ext>
            </a:extLst>
          </a:blip>
          <a:stretch>
            <a:fillRect/>
          </a:stretch>
        </p:blipFill>
        <p:spPr>
          <a:xfrm>
            <a:off x="10557219" y="4463232"/>
            <a:ext cx="477727" cy="548640"/>
          </a:xfrm>
          <a:prstGeom prst="rect">
            <a:avLst/>
          </a:prstGeom>
        </p:spPr>
      </p:pic>
    </p:spTree>
    <p:extLst>
      <p:ext uri="{BB962C8B-B14F-4D97-AF65-F5344CB8AC3E}">
        <p14:creationId xmlns:p14="http://schemas.microsoft.com/office/powerpoint/2010/main" val="2036708048"/>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2" name="Rounded Rectangle 11"/>
          <p:cNvSpPr/>
          <p:nvPr/>
        </p:nvSpPr>
        <p:spPr>
          <a:xfrm>
            <a:off x="-2" y="920787"/>
            <a:ext cx="12191999" cy="5778130"/>
          </a:xfrm>
          <a:prstGeom prst="roundRect">
            <a:avLst>
              <a:gd name="adj" fmla="val 9731"/>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a:lnSpc>
                <a:spcPct val="200000"/>
              </a:lnSpc>
            </a:pPr>
            <a:r>
              <a:rPr lang="en-US" b="1" dirty="0" smtClean="0">
                <a:solidFill>
                  <a:schemeClr val="tx1"/>
                </a:solidFill>
              </a:rPr>
              <a:t>In some of the days, however, you don</a:t>
            </a:r>
            <a:r>
              <a:rPr lang="mr-IN" b="1" dirty="0" smtClean="0">
                <a:solidFill>
                  <a:schemeClr val="tx1"/>
                </a:solidFill>
              </a:rPr>
              <a:t>’</a:t>
            </a:r>
            <a:r>
              <a:rPr lang="en-US" b="1" dirty="0" smtClean="0">
                <a:solidFill>
                  <a:schemeClr val="tx1"/>
                </a:solidFill>
              </a:rPr>
              <a:t>t start from the planet </a:t>
            </a:r>
            <a:r>
              <a:rPr lang="en-US" b="1" dirty="0" smtClean="0">
                <a:solidFill>
                  <a:schemeClr val="tx1"/>
                </a:solidFill>
              </a:rPr>
              <a:t>Earth. </a:t>
            </a:r>
            <a:r>
              <a:rPr lang="en-US" b="1" dirty="0" smtClean="0">
                <a:solidFill>
                  <a:schemeClr val="tx1"/>
                </a:solidFill>
              </a:rPr>
              <a:t>Instead, when you wake up, you just find yourself in one of the two planets </a:t>
            </a:r>
            <a:r>
              <a:rPr lang="en-US" b="1" dirty="0">
                <a:solidFill>
                  <a:schemeClr val="tx1"/>
                </a:solidFill>
              </a:rPr>
              <a:t>planet </a:t>
            </a:r>
            <a:r>
              <a:rPr lang="en-US" b="1" dirty="0" smtClean="0">
                <a:solidFill>
                  <a:schemeClr val="tx1"/>
                </a:solidFill>
              </a:rPr>
              <a:t>Brown-dust               </a:t>
            </a:r>
            <a:r>
              <a:rPr lang="en-US" b="1" dirty="0">
                <a:solidFill>
                  <a:schemeClr val="tx1"/>
                </a:solidFill>
              </a:rPr>
              <a:t>or </a:t>
            </a:r>
            <a:r>
              <a:rPr lang="en-US" b="1" dirty="0" smtClean="0">
                <a:solidFill>
                  <a:schemeClr val="tx1"/>
                </a:solidFill>
              </a:rPr>
              <a:t>Gray-dust              </a:t>
            </a:r>
            <a:r>
              <a:rPr lang="en-US" b="1" dirty="0" smtClean="0">
                <a:solidFill>
                  <a:schemeClr val="tx1"/>
                </a:solidFill>
              </a:rPr>
              <a:t>. You can continue your journey from there by pressing the space-key to enter the galactic portal              , and then collect the money            at your galactic destination, by pressing the space-key again.</a:t>
            </a:r>
          </a:p>
          <a:p>
            <a:pPr>
              <a:lnSpc>
                <a:spcPct val="200000"/>
              </a:lnSpc>
            </a:pPr>
            <a:endParaRPr lang="en-US" b="1" dirty="0">
              <a:solidFill>
                <a:schemeClr val="tx1"/>
              </a:solidFill>
            </a:endParaRPr>
          </a:p>
          <a:p>
            <a:pPr>
              <a:lnSpc>
                <a:spcPct val="200000"/>
              </a:lnSpc>
            </a:pPr>
            <a:r>
              <a:rPr lang="en-US" b="1" dirty="0" smtClean="0">
                <a:solidFill>
                  <a:schemeClr val="tx1"/>
                </a:solidFill>
              </a:rPr>
              <a:t>In yet some other days, </a:t>
            </a:r>
            <a:r>
              <a:rPr lang="en-US" b="1" dirty="0">
                <a:solidFill>
                  <a:schemeClr val="tx1"/>
                </a:solidFill>
              </a:rPr>
              <a:t>when you wake up, you just find yourself in one of the </a:t>
            </a:r>
            <a:r>
              <a:rPr lang="en-US" b="1" dirty="0" smtClean="0">
                <a:solidFill>
                  <a:schemeClr val="tx1"/>
                </a:solidFill>
              </a:rPr>
              <a:t>two galactic planets </a:t>
            </a:r>
            <a:r>
              <a:rPr lang="en-US" b="1" dirty="0" smtClean="0">
                <a:solidFill>
                  <a:schemeClr val="tx1"/>
                </a:solidFill>
              </a:rPr>
              <a:t>Helium-red               </a:t>
            </a:r>
            <a:r>
              <a:rPr lang="en-US" b="1" dirty="0" smtClean="0">
                <a:solidFill>
                  <a:schemeClr val="tx1"/>
                </a:solidFill>
              </a:rPr>
              <a:t>or </a:t>
            </a:r>
            <a:r>
              <a:rPr lang="en-US" b="1" dirty="0" smtClean="0">
                <a:solidFill>
                  <a:schemeClr val="tx1"/>
                </a:solidFill>
              </a:rPr>
              <a:t>Helium-blue             </a:t>
            </a:r>
            <a:r>
              <a:rPr lang="en-US" b="1" dirty="0" smtClean="0">
                <a:solidFill>
                  <a:schemeClr val="tx1"/>
                </a:solidFill>
              </a:rPr>
              <a:t>. In those days, you just need to press </a:t>
            </a:r>
            <a:r>
              <a:rPr lang="en-US" b="1" dirty="0">
                <a:solidFill>
                  <a:schemeClr val="tx1"/>
                </a:solidFill>
              </a:rPr>
              <a:t>the space-key </a:t>
            </a:r>
            <a:r>
              <a:rPr lang="en-US" b="1" dirty="0" smtClean="0">
                <a:solidFill>
                  <a:schemeClr val="tx1"/>
                </a:solidFill>
              </a:rPr>
              <a:t>in order to see and collect the money            that the aliens have left you there.</a:t>
            </a:r>
          </a:p>
        </p:txBody>
      </p:sp>
      <p:sp>
        <p:nvSpPr>
          <p:cNvPr id="18" name="TextBox 17"/>
          <p:cNvSpPr txBox="1"/>
          <p:nvPr/>
        </p:nvSpPr>
        <p:spPr>
          <a:xfrm>
            <a:off x="4015277" y="138000"/>
            <a:ext cx="4161443" cy="461665"/>
          </a:xfrm>
          <a:prstGeom prst="rect">
            <a:avLst/>
          </a:prstGeom>
          <a:noFill/>
        </p:spPr>
        <p:txBody>
          <a:bodyPr wrap="square" rtlCol="0">
            <a:spAutoFit/>
          </a:bodyPr>
          <a:lstStyle/>
          <a:p>
            <a:pPr algn="ctr"/>
            <a:r>
              <a:rPr lang="en-GB" sz="2400" b="1" dirty="0" smtClean="0"/>
              <a:t>Instruction</a:t>
            </a:r>
            <a:endParaRPr lang="en-GB" sz="2400" b="1" dirty="0"/>
          </a:p>
        </p:txBody>
      </p:sp>
      <p:pic>
        <p:nvPicPr>
          <p:cNvPr id="53" name="Picture 52"/>
          <p:cNvPicPr>
            <a:picLocks/>
          </p:cNvPicPr>
          <p:nvPr/>
        </p:nvPicPr>
        <p:blipFill>
          <a:blip r:embed="rId2">
            <a:extLst>
              <a:ext uri="{28A0092B-C50C-407E-A947-70E740481C1C}">
                <a14:useLocalDpi xmlns:a14="http://schemas.microsoft.com/office/drawing/2010/main" val="0"/>
              </a:ext>
            </a:extLst>
          </a:blip>
          <a:stretch>
            <a:fillRect/>
          </a:stretch>
        </p:blipFill>
        <p:spPr>
          <a:xfrm>
            <a:off x="6232752" y="1712297"/>
            <a:ext cx="640080" cy="640080"/>
          </a:xfrm>
          <a:prstGeom prst="rect">
            <a:avLst/>
          </a:prstGeom>
          <a:effectLst>
            <a:outerShdw blurRad="50800" dist="38100" dir="5400000" algn="t" rotWithShape="0">
              <a:prstClr val="black">
                <a:alpha val="40000"/>
              </a:prstClr>
            </a:outerShdw>
          </a:effectLst>
        </p:spPr>
      </p:pic>
      <p:pic>
        <p:nvPicPr>
          <p:cNvPr id="56" name="Content Placeholder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267468" y="1712297"/>
            <a:ext cx="640080" cy="640080"/>
          </a:xfrm>
          <a:prstGeom prst="rect">
            <a:avLst/>
          </a:prstGeom>
          <a:effectLst>
            <a:outerShdw blurRad="50800" dist="38100" dir="5400000" algn="t" rotWithShape="0">
              <a:prstClr val="black">
                <a:alpha val="40000"/>
              </a:prstClr>
            </a:outerShdw>
          </a:effectLst>
        </p:spPr>
      </p:pic>
      <p:pic>
        <p:nvPicPr>
          <p:cNvPr id="63" name="Picture 62"/>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000798" y="2219180"/>
            <a:ext cx="640080" cy="640080"/>
          </a:xfrm>
          <a:prstGeom prst="rect">
            <a:avLst/>
          </a:prstGeom>
        </p:spPr>
      </p:pic>
      <p:pic>
        <p:nvPicPr>
          <p:cNvPr id="66" name="Picture 65"/>
          <p:cNvPicPr>
            <a:picLocks noChangeAspect="1"/>
          </p:cNvPicPr>
          <p:nvPr/>
        </p:nvPicPr>
        <p:blipFill>
          <a:blip r:embed="rId5">
            <a:duotone>
              <a:schemeClr val="accent4">
                <a:shade val="45000"/>
                <a:satMod val="135000"/>
              </a:schemeClr>
              <a:prstClr val="white"/>
            </a:duotone>
            <a:extLst>
              <a:ext uri="{28A0092B-C50C-407E-A947-70E740481C1C}">
                <a14:useLocalDpi xmlns:a14="http://schemas.microsoft.com/office/drawing/2010/main" val="0"/>
              </a:ext>
            </a:extLst>
          </a:blip>
          <a:stretch>
            <a:fillRect/>
          </a:stretch>
        </p:blipFill>
        <p:spPr>
          <a:xfrm>
            <a:off x="8438710" y="2310620"/>
            <a:ext cx="477727" cy="548640"/>
          </a:xfrm>
          <a:prstGeom prst="rect">
            <a:avLst/>
          </a:prstGeom>
        </p:spPr>
      </p:pic>
      <p:pic>
        <p:nvPicPr>
          <p:cNvPr id="8" name="Picture 7"/>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0768617" y="3837011"/>
            <a:ext cx="640080" cy="640080"/>
          </a:xfrm>
          <a:prstGeom prst="rect">
            <a:avLst/>
          </a:prstGeom>
        </p:spPr>
      </p:pic>
      <p:pic>
        <p:nvPicPr>
          <p:cNvPr id="9" name="Picture 8"/>
          <p:cNvPicPr>
            <a:picLocks noChangeAspect="1"/>
          </p:cNvPicPr>
          <p:nvPr/>
        </p:nvPicPr>
        <p:blipFill rotWithShape="1">
          <a:blip r:embed="rId7">
            <a:extLst>
              <a:ext uri="{28A0092B-C50C-407E-A947-70E740481C1C}">
                <a14:useLocalDpi xmlns:a14="http://schemas.microsoft.com/office/drawing/2010/main" val="0"/>
              </a:ext>
            </a:extLst>
          </a:blip>
          <a:srcRect l="5766"/>
          <a:stretch/>
        </p:blipFill>
        <p:spPr>
          <a:xfrm>
            <a:off x="1433463" y="4397293"/>
            <a:ext cx="640080" cy="640080"/>
          </a:xfrm>
          <a:prstGeom prst="rect">
            <a:avLst/>
          </a:prstGeom>
        </p:spPr>
      </p:pic>
      <p:pic>
        <p:nvPicPr>
          <p:cNvPr id="10" name="Picture 9"/>
          <p:cNvPicPr>
            <a:picLocks noChangeAspect="1"/>
          </p:cNvPicPr>
          <p:nvPr/>
        </p:nvPicPr>
        <p:blipFill>
          <a:blip r:embed="rId5">
            <a:duotone>
              <a:schemeClr val="accent4">
                <a:shade val="45000"/>
                <a:satMod val="135000"/>
              </a:schemeClr>
              <a:prstClr val="white"/>
            </a:duotone>
            <a:extLst>
              <a:ext uri="{28A0092B-C50C-407E-A947-70E740481C1C}">
                <a14:useLocalDpi xmlns:a14="http://schemas.microsoft.com/office/drawing/2010/main" val="0"/>
              </a:ext>
            </a:extLst>
          </a:blip>
          <a:stretch>
            <a:fillRect/>
          </a:stretch>
        </p:blipFill>
        <p:spPr>
          <a:xfrm>
            <a:off x="10614407" y="4461574"/>
            <a:ext cx="477727" cy="548640"/>
          </a:xfrm>
          <a:prstGeom prst="rect">
            <a:avLst/>
          </a:prstGeom>
        </p:spPr>
      </p:pic>
    </p:spTree>
    <p:extLst>
      <p:ext uri="{BB962C8B-B14F-4D97-AF65-F5344CB8AC3E}">
        <p14:creationId xmlns:p14="http://schemas.microsoft.com/office/powerpoint/2010/main" val="860705643"/>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2" name="Rounded Rectangle 11"/>
          <p:cNvSpPr/>
          <p:nvPr/>
        </p:nvSpPr>
        <p:spPr>
          <a:xfrm>
            <a:off x="0" y="864718"/>
            <a:ext cx="12191999" cy="4845800"/>
          </a:xfrm>
          <a:prstGeom prst="roundRect">
            <a:avLst>
              <a:gd name="adj" fmla="val 9731"/>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r>
              <a:rPr lang="en-US" b="1" dirty="0">
                <a:solidFill>
                  <a:schemeClr val="tx1"/>
                </a:solidFill>
              </a:rPr>
              <a:t>I</a:t>
            </a:r>
            <a:r>
              <a:rPr lang="en-US" b="1" dirty="0" smtClean="0">
                <a:solidFill>
                  <a:schemeClr val="tx1"/>
                </a:solidFill>
              </a:rPr>
              <a:t>n </a:t>
            </a:r>
            <a:r>
              <a:rPr lang="en-US" b="1" dirty="0">
                <a:solidFill>
                  <a:schemeClr val="tx1"/>
                </a:solidFill>
              </a:rPr>
              <a:t>this </a:t>
            </a:r>
            <a:r>
              <a:rPr lang="en-US" b="1" dirty="0" smtClean="0">
                <a:solidFill>
                  <a:schemeClr val="tx1"/>
                </a:solidFill>
              </a:rPr>
              <a:t>game, you are going to have 365 journeys (in one year = 365 days) into the space among some plants. </a:t>
            </a:r>
          </a:p>
          <a:p>
            <a:endParaRPr lang="en-US" b="1" dirty="0">
              <a:solidFill>
                <a:schemeClr val="tx1"/>
              </a:solidFill>
            </a:endParaRPr>
          </a:p>
          <a:p>
            <a:r>
              <a:rPr lang="en-US" b="1" dirty="0" smtClean="0">
                <a:solidFill>
                  <a:schemeClr val="tx1"/>
                </a:solidFill>
              </a:rPr>
              <a:t>Here are the plants you might visit:</a:t>
            </a:r>
          </a:p>
          <a:p>
            <a:endParaRPr lang="en-US" dirty="0">
              <a:solidFill>
                <a:schemeClr val="tx1"/>
              </a:solidFill>
            </a:endParaRPr>
          </a:p>
          <a:p>
            <a:endParaRPr lang="en-US" dirty="0" smtClean="0">
              <a:solidFill>
                <a:schemeClr val="tx1"/>
              </a:solidFill>
            </a:endParaRPr>
          </a:p>
          <a:p>
            <a:r>
              <a:rPr lang="en-US" dirty="0" smtClean="0">
                <a:solidFill>
                  <a:schemeClr val="tx1"/>
                </a:solidFill>
              </a:rPr>
              <a:t>       Planet </a:t>
            </a:r>
            <a:r>
              <a:rPr lang="en-US" dirty="0" smtClean="0">
                <a:solidFill>
                  <a:schemeClr val="tx1"/>
                </a:solidFill>
              </a:rPr>
              <a:t>Earth</a:t>
            </a:r>
            <a:endParaRPr lang="en-US" dirty="0" smtClean="0">
              <a:solidFill>
                <a:schemeClr val="tx1"/>
              </a:solidFill>
            </a:endParaRPr>
          </a:p>
          <a:p>
            <a:endParaRPr lang="en-US" dirty="0" smtClean="0">
              <a:solidFill>
                <a:schemeClr val="tx1"/>
              </a:solidFill>
            </a:endParaRPr>
          </a:p>
          <a:p>
            <a:endParaRPr lang="en-US" dirty="0" smtClean="0">
              <a:solidFill>
                <a:schemeClr val="tx1"/>
              </a:solidFill>
            </a:endParaRPr>
          </a:p>
          <a:p>
            <a:r>
              <a:rPr lang="en-US" dirty="0" smtClean="0">
                <a:solidFill>
                  <a:schemeClr val="tx1"/>
                </a:solidFill>
              </a:rPr>
              <a:t>       </a:t>
            </a:r>
          </a:p>
          <a:p>
            <a:r>
              <a:rPr lang="en-US" dirty="0">
                <a:solidFill>
                  <a:schemeClr val="tx1"/>
                </a:solidFill>
              </a:rPr>
              <a:t> </a:t>
            </a:r>
            <a:r>
              <a:rPr lang="en-US" dirty="0" smtClean="0">
                <a:solidFill>
                  <a:schemeClr val="tx1"/>
                </a:solidFill>
              </a:rPr>
              <a:t>      Planet </a:t>
            </a:r>
            <a:r>
              <a:rPr lang="en-US" dirty="0" smtClean="0">
                <a:solidFill>
                  <a:schemeClr val="tx1"/>
                </a:solidFill>
              </a:rPr>
              <a:t>Brown-dust                </a:t>
            </a:r>
            <a:r>
              <a:rPr lang="en-US" dirty="0" smtClean="0">
                <a:solidFill>
                  <a:schemeClr val="tx1"/>
                </a:solidFill>
              </a:rPr>
              <a:t>, and planet </a:t>
            </a:r>
            <a:r>
              <a:rPr lang="en-US" dirty="0" smtClean="0">
                <a:solidFill>
                  <a:schemeClr val="tx1"/>
                </a:solidFill>
              </a:rPr>
              <a:t>Gray-dust</a:t>
            </a:r>
            <a:endParaRPr lang="en-US" dirty="0">
              <a:solidFill>
                <a:schemeClr val="tx1"/>
              </a:solidFill>
            </a:endParaRPr>
          </a:p>
          <a:p>
            <a:endParaRPr lang="en-US" dirty="0" smtClean="0">
              <a:solidFill>
                <a:schemeClr val="tx1"/>
              </a:solidFill>
            </a:endParaRPr>
          </a:p>
          <a:p>
            <a:r>
              <a:rPr lang="en-US" dirty="0" smtClean="0">
                <a:solidFill>
                  <a:schemeClr val="tx1"/>
                </a:solidFill>
              </a:rPr>
              <a:t>     </a:t>
            </a:r>
          </a:p>
          <a:p>
            <a:endParaRPr lang="en-US" dirty="0">
              <a:solidFill>
                <a:schemeClr val="tx1"/>
              </a:solidFill>
            </a:endParaRPr>
          </a:p>
          <a:p>
            <a:r>
              <a:rPr lang="en-US" dirty="0" smtClean="0">
                <a:solidFill>
                  <a:schemeClr val="tx1"/>
                </a:solidFill>
              </a:rPr>
              <a:t>       Extragalactic planet </a:t>
            </a:r>
            <a:r>
              <a:rPr lang="en-US" dirty="0" smtClean="0">
                <a:solidFill>
                  <a:schemeClr val="tx1"/>
                </a:solidFill>
              </a:rPr>
              <a:t>Helium-blue               </a:t>
            </a:r>
            <a:r>
              <a:rPr lang="en-US" dirty="0" smtClean="0">
                <a:solidFill>
                  <a:schemeClr val="tx1"/>
                </a:solidFill>
              </a:rPr>
              <a:t>, and </a:t>
            </a:r>
            <a:r>
              <a:rPr lang="en-US" dirty="0">
                <a:solidFill>
                  <a:schemeClr val="tx1"/>
                </a:solidFill>
              </a:rPr>
              <a:t>e</a:t>
            </a:r>
            <a:r>
              <a:rPr lang="en-US" dirty="0" smtClean="0">
                <a:solidFill>
                  <a:schemeClr val="tx1"/>
                </a:solidFill>
              </a:rPr>
              <a:t>xtragalactic </a:t>
            </a:r>
            <a:r>
              <a:rPr lang="en-US" dirty="0" smtClean="0">
                <a:solidFill>
                  <a:schemeClr val="tx1"/>
                </a:solidFill>
              </a:rPr>
              <a:t>planet </a:t>
            </a:r>
            <a:r>
              <a:rPr lang="en-US" dirty="0" smtClean="0">
                <a:solidFill>
                  <a:schemeClr val="tx1"/>
                </a:solidFill>
              </a:rPr>
              <a:t>Helium-red</a:t>
            </a:r>
            <a:endParaRPr lang="en-US" dirty="0" smtClean="0">
              <a:solidFill>
                <a:schemeClr val="tx1"/>
              </a:solidFill>
            </a:endParaRPr>
          </a:p>
          <a:p>
            <a:endParaRPr lang="en-US" dirty="0">
              <a:solidFill>
                <a:schemeClr val="tx1"/>
              </a:solidFill>
            </a:endParaRPr>
          </a:p>
          <a:p>
            <a:endParaRPr lang="en-US" dirty="0" smtClean="0">
              <a:solidFill>
                <a:schemeClr val="tx1"/>
              </a:solidFill>
            </a:endParaRPr>
          </a:p>
          <a:p>
            <a:endParaRPr lang="en-US" dirty="0">
              <a:solidFill>
                <a:schemeClr val="tx1"/>
              </a:solidFill>
            </a:endParaRPr>
          </a:p>
        </p:txBody>
      </p:sp>
      <p:pic>
        <p:nvPicPr>
          <p:cNvPr id="13" name="Picture 1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251343" y="3304004"/>
            <a:ext cx="704088" cy="700926"/>
          </a:xfrm>
          <a:prstGeom prst="rect">
            <a:avLst/>
          </a:prstGeom>
          <a:effectLst>
            <a:outerShdw blurRad="50800" dist="38100" dir="5400000" algn="t" rotWithShape="0">
              <a:prstClr val="black">
                <a:alpha val="40000"/>
              </a:prstClr>
            </a:outerShdw>
          </a:effectLst>
        </p:spPr>
      </p:pic>
      <p:pic>
        <p:nvPicPr>
          <p:cNvPr id="14" name="Content Placeholder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400787" y="3304005"/>
            <a:ext cx="704088" cy="708054"/>
          </a:xfrm>
          <a:prstGeom prst="rect">
            <a:avLst/>
          </a:prstGeom>
          <a:effectLst>
            <a:outerShdw blurRad="50800" dist="38100" dir="5400000" algn="t" rotWithShape="0">
              <a:prstClr val="black">
                <a:alpha val="40000"/>
              </a:prstClr>
            </a:outerShdw>
          </a:effectLst>
        </p:spPr>
      </p:pic>
      <p:pic>
        <p:nvPicPr>
          <p:cNvPr id="28" name="Picture 27"/>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816523" y="2208745"/>
            <a:ext cx="704088" cy="704088"/>
          </a:xfrm>
          <a:prstGeom prst="rect">
            <a:avLst/>
          </a:prstGeom>
          <a:effectLst>
            <a:outerShdw blurRad="50800" dist="38100" dir="5400000" algn="t" rotWithShape="0">
              <a:prstClr val="black">
                <a:alpha val="40000"/>
              </a:prstClr>
            </a:outerShdw>
          </a:effectLst>
        </p:spPr>
      </p:pic>
      <p:sp>
        <p:nvSpPr>
          <p:cNvPr id="18" name="TextBox 17"/>
          <p:cNvSpPr txBox="1"/>
          <p:nvPr/>
        </p:nvSpPr>
        <p:spPr>
          <a:xfrm>
            <a:off x="4015277" y="138000"/>
            <a:ext cx="4161443" cy="461665"/>
          </a:xfrm>
          <a:prstGeom prst="rect">
            <a:avLst/>
          </a:prstGeom>
          <a:noFill/>
        </p:spPr>
        <p:txBody>
          <a:bodyPr wrap="square" rtlCol="0">
            <a:spAutoFit/>
          </a:bodyPr>
          <a:lstStyle/>
          <a:p>
            <a:pPr algn="ctr"/>
            <a:r>
              <a:rPr lang="en-GB" sz="2400" b="1" dirty="0" smtClean="0"/>
              <a:t>Instruction</a:t>
            </a:r>
            <a:endParaRPr lang="en-GB" sz="2400" b="1" dirty="0"/>
          </a:p>
        </p:txBody>
      </p:sp>
      <p:pic>
        <p:nvPicPr>
          <p:cNvPr id="20" name="Picture 19"/>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865096" y="4410641"/>
            <a:ext cx="704666" cy="704088"/>
          </a:xfrm>
          <a:prstGeom prst="rect">
            <a:avLst/>
          </a:prstGeom>
        </p:spPr>
      </p:pic>
      <p:pic>
        <p:nvPicPr>
          <p:cNvPr id="19" name="Picture 18"/>
          <p:cNvPicPr>
            <a:picLocks noChangeAspect="1"/>
          </p:cNvPicPr>
          <p:nvPr/>
        </p:nvPicPr>
        <p:blipFill rotWithShape="1">
          <a:blip r:embed="rId6">
            <a:extLst>
              <a:ext uri="{28A0092B-C50C-407E-A947-70E740481C1C}">
                <a14:useLocalDpi xmlns:a14="http://schemas.microsoft.com/office/drawing/2010/main" val="0"/>
              </a:ext>
            </a:extLst>
          </a:blip>
          <a:srcRect l="5766"/>
          <a:stretch/>
        </p:blipFill>
        <p:spPr>
          <a:xfrm>
            <a:off x="3628422" y="4415081"/>
            <a:ext cx="704088" cy="699648"/>
          </a:xfrm>
          <a:prstGeom prst="rect">
            <a:avLst/>
          </a:prstGeom>
        </p:spPr>
      </p:pic>
    </p:spTree>
    <p:extLst>
      <p:ext uri="{BB962C8B-B14F-4D97-AF65-F5344CB8AC3E}">
        <p14:creationId xmlns:p14="http://schemas.microsoft.com/office/powerpoint/2010/main" val="292049754"/>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ounded Rectangle 11"/>
          <p:cNvSpPr/>
          <p:nvPr/>
        </p:nvSpPr>
        <p:spPr>
          <a:xfrm>
            <a:off x="0" y="864717"/>
            <a:ext cx="12191999" cy="5778130"/>
          </a:xfrm>
          <a:prstGeom prst="roundRect">
            <a:avLst>
              <a:gd name="adj" fmla="val 9731"/>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r>
              <a:rPr lang="en-US" b="1" dirty="0">
                <a:solidFill>
                  <a:schemeClr val="tx1"/>
                </a:solidFill>
              </a:rPr>
              <a:t>Every day, some aliens, depending on their mood, put their money in one of the two extragalactic planets. For example, when they are in a certain mood, they put their money in the </a:t>
            </a:r>
            <a:r>
              <a:rPr lang="en-US" b="1" dirty="0" smtClean="0">
                <a:solidFill>
                  <a:schemeClr val="tx1"/>
                </a:solidFill>
              </a:rPr>
              <a:t>Helium-red </a:t>
            </a:r>
            <a:r>
              <a:rPr lang="en-US" b="1" dirty="0">
                <a:solidFill>
                  <a:schemeClr val="tx1"/>
                </a:solidFill>
              </a:rPr>
              <a:t>planet.</a:t>
            </a:r>
          </a:p>
          <a:p>
            <a:endParaRPr lang="en-US" b="1" dirty="0" smtClean="0">
              <a:solidFill>
                <a:schemeClr val="tx1"/>
              </a:solidFill>
            </a:endParaRPr>
          </a:p>
          <a:p>
            <a:endParaRPr lang="en-US" b="1" dirty="0" smtClean="0">
              <a:solidFill>
                <a:schemeClr val="tx1"/>
              </a:solidFill>
            </a:endParaRPr>
          </a:p>
          <a:p>
            <a:endParaRPr lang="en-US" b="1" dirty="0" smtClean="0">
              <a:solidFill>
                <a:schemeClr val="tx1"/>
              </a:solidFill>
            </a:endParaRPr>
          </a:p>
          <a:p>
            <a:endParaRPr lang="en-US" b="1" dirty="0">
              <a:solidFill>
                <a:schemeClr val="tx1"/>
              </a:solidFill>
            </a:endParaRPr>
          </a:p>
          <a:p>
            <a:endParaRPr lang="en-US" b="1" dirty="0" smtClean="0">
              <a:solidFill>
                <a:schemeClr val="tx1"/>
              </a:solidFill>
            </a:endParaRPr>
          </a:p>
          <a:p>
            <a:endParaRPr lang="en-US" b="1" dirty="0">
              <a:solidFill>
                <a:schemeClr val="tx1"/>
              </a:solidFill>
            </a:endParaRPr>
          </a:p>
          <a:p>
            <a:endParaRPr lang="en-US" b="1" dirty="0" smtClean="0">
              <a:solidFill>
                <a:schemeClr val="tx1"/>
              </a:solidFill>
            </a:endParaRPr>
          </a:p>
          <a:p>
            <a:endParaRPr lang="en-US" b="1" dirty="0" smtClean="0">
              <a:solidFill>
                <a:schemeClr val="tx1"/>
              </a:solidFill>
            </a:endParaRPr>
          </a:p>
          <a:p>
            <a:endParaRPr lang="en-US" b="1" dirty="0">
              <a:solidFill>
                <a:schemeClr val="tx1"/>
              </a:solidFill>
            </a:endParaRPr>
          </a:p>
          <a:p>
            <a:endParaRPr lang="en-US" b="1" dirty="0" smtClean="0">
              <a:solidFill>
                <a:schemeClr val="tx1"/>
              </a:solidFill>
            </a:endParaRPr>
          </a:p>
          <a:p>
            <a:endParaRPr lang="en-US" b="1" dirty="0">
              <a:solidFill>
                <a:schemeClr val="tx1"/>
              </a:solidFill>
            </a:endParaRPr>
          </a:p>
          <a:p>
            <a:endParaRPr lang="en-US" b="1" dirty="0" smtClean="0">
              <a:solidFill>
                <a:schemeClr val="tx1"/>
              </a:solidFill>
            </a:endParaRPr>
          </a:p>
          <a:p>
            <a:endParaRPr lang="en-US" b="1" dirty="0">
              <a:solidFill>
                <a:schemeClr val="tx1"/>
              </a:solidFill>
            </a:endParaRPr>
          </a:p>
        </p:txBody>
      </p:sp>
      <p:sp>
        <p:nvSpPr>
          <p:cNvPr id="18" name="TextBox 17"/>
          <p:cNvSpPr txBox="1"/>
          <p:nvPr/>
        </p:nvSpPr>
        <p:spPr>
          <a:xfrm>
            <a:off x="4015277" y="138000"/>
            <a:ext cx="4161443" cy="461665"/>
          </a:xfrm>
          <a:prstGeom prst="rect">
            <a:avLst/>
          </a:prstGeom>
          <a:noFill/>
        </p:spPr>
        <p:txBody>
          <a:bodyPr wrap="square" rtlCol="0">
            <a:spAutoFit/>
          </a:bodyPr>
          <a:lstStyle/>
          <a:p>
            <a:pPr algn="ctr"/>
            <a:r>
              <a:rPr lang="en-GB" sz="2400" b="1" dirty="0" smtClean="0"/>
              <a:t>Instruction</a:t>
            </a:r>
            <a:endParaRPr lang="en-GB" sz="2400" b="1" dirty="0"/>
          </a:p>
        </p:txBody>
      </p:sp>
      <p:sp>
        <p:nvSpPr>
          <p:cNvPr id="9" name="Rectangle 8"/>
          <p:cNvSpPr/>
          <p:nvPr/>
        </p:nvSpPr>
        <p:spPr>
          <a:xfrm>
            <a:off x="2005975" y="4463991"/>
            <a:ext cx="766557" cy="369332"/>
          </a:xfrm>
          <a:prstGeom prst="rect">
            <a:avLst/>
          </a:prstGeom>
        </p:spPr>
        <p:txBody>
          <a:bodyPr wrap="none">
            <a:spAutoFit/>
          </a:bodyPr>
          <a:lstStyle/>
          <a:p>
            <a:pPr algn="ctr"/>
            <a:r>
              <a:rPr lang="en-GB" b="1" dirty="0" smtClean="0"/>
              <a:t>0.08 £</a:t>
            </a:r>
            <a:endParaRPr lang="en-GB" b="1" dirty="0"/>
          </a:p>
        </p:txBody>
      </p:sp>
      <p:pic>
        <p:nvPicPr>
          <p:cNvPr id="10" name="Picture 9"/>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812071" y="3263454"/>
            <a:ext cx="1161039" cy="1160090"/>
          </a:xfrm>
          <a:prstGeom prst="rect">
            <a:avLst/>
          </a:prstGeom>
        </p:spPr>
      </p:pic>
      <p:pic>
        <p:nvPicPr>
          <p:cNvPr id="11" name="Picture 10"/>
          <p:cNvPicPr>
            <a:picLocks noChangeAspect="1"/>
          </p:cNvPicPr>
          <p:nvPr/>
        </p:nvPicPr>
        <p:blipFill>
          <a:blip r:embed="rId3">
            <a:duotone>
              <a:schemeClr val="accent4">
                <a:shade val="45000"/>
                <a:satMod val="135000"/>
              </a:schemeClr>
              <a:prstClr val="white"/>
            </a:duotone>
            <a:extLst>
              <a:ext uri="{28A0092B-C50C-407E-A947-70E740481C1C}">
                <a14:useLocalDpi xmlns:a14="http://schemas.microsoft.com/office/drawing/2010/main" val="0"/>
              </a:ext>
            </a:extLst>
          </a:blip>
          <a:stretch>
            <a:fillRect/>
          </a:stretch>
        </p:blipFill>
        <p:spPr>
          <a:xfrm>
            <a:off x="2027609" y="3528927"/>
            <a:ext cx="774994" cy="890033"/>
          </a:xfrm>
          <a:prstGeom prst="rect">
            <a:avLst/>
          </a:prstGeom>
        </p:spPr>
      </p:pic>
      <p:sp>
        <p:nvSpPr>
          <p:cNvPr id="15" name="Rectangle 14"/>
          <p:cNvSpPr/>
          <p:nvPr/>
        </p:nvSpPr>
        <p:spPr>
          <a:xfrm>
            <a:off x="3441352" y="4465766"/>
            <a:ext cx="766557" cy="369332"/>
          </a:xfrm>
          <a:prstGeom prst="rect">
            <a:avLst/>
          </a:prstGeom>
        </p:spPr>
        <p:txBody>
          <a:bodyPr wrap="none">
            <a:spAutoFit/>
          </a:bodyPr>
          <a:lstStyle/>
          <a:p>
            <a:pPr algn="ctr"/>
            <a:r>
              <a:rPr lang="en-GB" b="1" dirty="0" smtClean="0"/>
              <a:t>0.02 £</a:t>
            </a:r>
            <a:endParaRPr lang="en-GB" b="1" dirty="0"/>
          </a:p>
        </p:txBody>
      </p:sp>
      <p:pic>
        <p:nvPicPr>
          <p:cNvPr id="16" name="Picture 15"/>
          <p:cNvPicPr>
            <a:picLocks noChangeAspect="1"/>
          </p:cNvPicPr>
          <p:nvPr/>
        </p:nvPicPr>
        <p:blipFill rotWithShape="1">
          <a:blip r:embed="rId4">
            <a:extLst>
              <a:ext uri="{28A0092B-C50C-407E-A947-70E740481C1C}">
                <a14:useLocalDpi xmlns:a14="http://schemas.microsoft.com/office/drawing/2010/main" val="0"/>
              </a:ext>
            </a:extLst>
          </a:blip>
          <a:srcRect l="5766"/>
          <a:stretch/>
        </p:blipFill>
        <p:spPr>
          <a:xfrm>
            <a:off x="3212302" y="3263454"/>
            <a:ext cx="1160089" cy="1160090"/>
          </a:xfrm>
          <a:prstGeom prst="rect">
            <a:avLst/>
          </a:prstGeom>
        </p:spPr>
      </p:pic>
      <p:pic>
        <p:nvPicPr>
          <p:cNvPr id="17" name="Picture 16"/>
          <p:cNvPicPr>
            <a:picLocks noChangeAspect="1"/>
          </p:cNvPicPr>
          <p:nvPr/>
        </p:nvPicPr>
        <p:blipFill>
          <a:blip r:embed="rId3">
            <a:duotone>
              <a:schemeClr val="accent4">
                <a:shade val="45000"/>
                <a:satMod val="135000"/>
              </a:schemeClr>
              <a:prstClr val="white"/>
            </a:duotone>
            <a:extLst>
              <a:ext uri="{28A0092B-C50C-407E-A947-70E740481C1C}">
                <a14:useLocalDpi xmlns:a14="http://schemas.microsoft.com/office/drawing/2010/main" val="0"/>
              </a:ext>
            </a:extLst>
          </a:blip>
          <a:stretch>
            <a:fillRect/>
          </a:stretch>
        </p:blipFill>
        <p:spPr>
          <a:xfrm>
            <a:off x="3646146" y="4030908"/>
            <a:ext cx="337895" cy="388052"/>
          </a:xfrm>
          <a:prstGeom prst="rect">
            <a:avLst/>
          </a:prstGeom>
        </p:spPr>
      </p:pic>
      <p:sp>
        <p:nvSpPr>
          <p:cNvPr id="47" name="Rectangle 46"/>
          <p:cNvSpPr/>
          <p:nvPr/>
        </p:nvSpPr>
        <p:spPr>
          <a:xfrm>
            <a:off x="1605892" y="2999785"/>
            <a:ext cx="2953127" cy="1918270"/>
          </a:xfrm>
          <a:prstGeom prst="rect">
            <a:avLst/>
          </a:prstGeom>
          <a:noFill/>
          <a:ln w="28575">
            <a:solidFill>
              <a:schemeClr val="tx1"/>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n w="0"/>
              <a:solidFill>
                <a:schemeClr val="tx1"/>
              </a:solidFill>
              <a:effectLst>
                <a:outerShdw blurRad="38100" dist="19050" dir="2700000" algn="tl" rotWithShape="0">
                  <a:schemeClr val="dk1">
                    <a:alpha val="40000"/>
                  </a:schemeClr>
                </a:outerShdw>
              </a:effectLst>
            </a:endParaRPr>
          </a:p>
        </p:txBody>
      </p:sp>
    </p:spTree>
    <p:extLst>
      <p:ext uri="{BB962C8B-B14F-4D97-AF65-F5344CB8AC3E}">
        <p14:creationId xmlns:p14="http://schemas.microsoft.com/office/powerpoint/2010/main" val="1702789963"/>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ounded Rectangle 11"/>
          <p:cNvSpPr/>
          <p:nvPr/>
        </p:nvSpPr>
        <p:spPr>
          <a:xfrm>
            <a:off x="0" y="864717"/>
            <a:ext cx="12191999" cy="5778130"/>
          </a:xfrm>
          <a:prstGeom prst="roundRect">
            <a:avLst>
              <a:gd name="adj" fmla="val 9731"/>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r>
              <a:rPr lang="en-US" b="1" dirty="0" smtClean="0">
                <a:solidFill>
                  <a:schemeClr val="tx1"/>
                </a:solidFill>
              </a:rPr>
              <a:t>Every day, some aliens, depending on their mood, put their money in one of the two extragalactic planets. For example, when they are in a certain mood, they put their money in the </a:t>
            </a:r>
            <a:r>
              <a:rPr lang="en-US" b="1" dirty="0" smtClean="0">
                <a:solidFill>
                  <a:schemeClr val="tx1"/>
                </a:solidFill>
              </a:rPr>
              <a:t>Helium-red </a:t>
            </a:r>
            <a:r>
              <a:rPr lang="en-US" b="1" dirty="0" smtClean="0">
                <a:solidFill>
                  <a:schemeClr val="tx1"/>
                </a:solidFill>
              </a:rPr>
              <a:t>planet.</a:t>
            </a:r>
          </a:p>
          <a:p>
            <a:endParaRPr lang="en-US" b="1" dirty="0">
              <a:solidFill>
                <a:schemeClr val="tx1"/>
              </a:solidFill>
            </a:endParaRPr>
          </a:p>
          <a:p>
            <a:r>
              <a:rPr lang="en-US" b="1" dirty="0" smtClean="0">
                <a:solidFill>
                  <a:schemeClr val="tx1"/>
                </a:solidFill>
              </a:rPr>
              <a:t>However</a:t>
            </a:r>
            <a:r>
              <a:rPr lang="en-US" b="1" dirty="0">
                <a:solidFill>
                  <a:schemeClr val="tx1"/>
                </a:solidFill>
              </a:rPr>
              <a:t>, once in a while, in an unpredictable way (usually every 5 to 8 days) </a:t>
            </a:r>
            <a:r>
              <a:rPr lang="en-US" b="1" dirty="0" smtClean="0">
                <a:solidFill>
                  <a:schemeClr val="tx1"/>
                </a:solidFill>
              </a:rPr>
              <a:t>their mood changes </a:t>
            </a:r>
            <a:r>
              <a:rPr lang="en-US" b="1" dirty="0">
                <a:solidFill>
                  <a:schemeClr val="tx1"/>
                </a:solidFill>
              </a:rPr>
              <a:t>and </a:t>
            </a:r>
            <a:r>
              <a:rPr lang="en-US" b="1" dirty="0" smtClean="0">
                <a:solidFill>
                  <a:schemeClr val="tx1"/>
                </a:solidFill>
              </a:rPr>
              <a:t>they decide to change their mind about where to put their money.</a:t>
            </a:r>
          </a:p>
          <a:p>
            <a:endParaRPr lang="en-US" b="1" dirty="0" smtClean="0">
              <a:solidFill>
                <a:schemeClr val="tx1"/>
              </a:solidFill>
            </a:endParaRPr>
          </a:p>
          <a:p>
            <a:endParaRPr lang="en-US" b="1" dirty="0" smtClean="0">
              <a:solidFill>
                <a:schemeClr val="tx1"/>
              </a:solidFill>
            </a:endParaRPr>
          </a:p>
          <a:p>
            <a:endParaRPr lang="en-US" b="1" dirty="0" smtClean="0">
              <a:solidFill>
                <a:schemeClr val="tx1"/>
              </a:solidFill>
            </a:endParaRPr>
          </a:p>
          <a:p>
            <a:endParaRPr lang="en-US" b="1" dirty="0">
              <a:solidFill>
                <a:schemeClr val="tx1"/>
              </a:solidFill>
            </a:endParaRPr>
          </a:p>
          <a:p>
            <a:endParaRPr lang="en-US" b="1" dirty="0" smtClean="0">
              <a:solidFill>
                <a:schemeClr val="tx1"/>
              </a:solidFill>
            </a:endParaRPr>
          </a:p>
          <a:p>
            <a:endParaRPr lang="en-US" b="1" dirty="0">
              <a:solidFill>
                <a:schemeClr val="tx1"/>
              </a:solidFill>
            </a:endParaRPr>
          </a:p>
          <a:p>
            <a:endParaRPr lang="en-US" b="1" dirty="0" smtClean="0">
              <a:solidFill>
                <a:schemeClr val="tx1"/>
              </a:solidFill>
            </a:endParaRPr>
          </a:p>
          <a:p>
            <a:endParaRPr lang="en-US" b="1" dirty="0" smtClean="0">
              <a:solidFill>
                <a:schemeClr val="tx1"/>
              </a:solidFill>
            </a:endParaRPr>
          </a:p>
          <a:p>
            <a:endParaRPr lang="en-US" b="1" dirty="0">
              <a:solidFill>
                <a:schemeClr val="tx1"/>
              </a:solidFill>
            </a:endParaRPr>
          </a:p>
          <a:p>
            <a:endParaRPr lang="en-US" b="1" dirty="0" smtClean="0">
              <a:solidFill>
                <a:schemeClr val="tx1"/>
              </a:solidFill>
            </a:endParaRPr>
          </a:p>
          <a:p>
            <a:endParaRPr lang="en-US" b="1" dirty="0">
              <a:solidFill>
                <a:schemeClr val="tx1"/>
              </a:solidFill>
            </a:endParaRPr>
          </a:p>
          <a:p>
            <a:r>
              <a:rPr lang="en-US" b="1" dirty="0" smtClean="0">
                <a:solidFill>
                  <a:schemeClr val="tx1"/>
                </a:solidFill>
              </a:rPr>
              <a:t>Every day, you should try to travel to the </a:t>
            </a:r>
            <a:r>
              <a:rPr lang="en-US" b="1" dirty="0">
                <a:solidFill>
                  <a:schemeClr val="tx1"/>
                </a:solidFill>
              </a:rPr>
              <a:t>extragalactic </a:t>
            </a:r>
            <a:r>
              <a:rPr lang="en-US" b="1" dirty="0" smtClean="0">
                <a:solidFill>
                  <a:schemeClr val="tx1"/>
                </a:solidFill>
              </a:rPr>
              <a:t>planet that has the highest amount of money. The total money you will be paid at the end of the experiment will depend on how much money you collect from the </a:t>
            </a:r>
            <a:r>
              <a:rPr lang="en-US" b="1" dirty="0">
                <a:solidFill>
                  <a:schemeClr val="tx1"/>
                </a:solidFill>
              </a:rPr>
              <a:t>extragalactic </a:t>
            </a:r>
            <a:r>
              <a:rPr lang="en-US" b="1" dirty="0" smtClean="0">
                <a:solidFill>
                  <a:schemeClr val="tx1"/>
                </a:solidFill>
              </a:rPr>
              <a:t>planets.</a:t>
            </a:r>
            <a:endParaRPr lang="en-US" b="1" dirty="0">
              <a:solidFill>
                <a:schemeClr val="tx1"/>
              </a:solidFill>
            </a:endParaRPr>
          </a:p>
        </p:txBody>
      </p:sp>
      <p:sp>
        <p:nvSpPr>
          <p:cNvPr id="18" name="TextBox 17"/>
          <p:cNvSpPr txBox="1"/>
          <p:nvPr/>
        </p:nvSpPr>
        <p:spPr>
          <a:xfrm>
            <a:off x="4015277" y="138000"/>
            <a:ext cx="4161443" cy="461665"/>
          </a:xfrm>
          <a:prstGeom prst="rect">
            <a:avLst/>
          </a:prstGeom>
          <a:noFill/>
        </p:spPr>
        <p:txBody>
          <a:bodyPr wrap="square" rtlCol="0">
            <a:spAutoFit/>
          </a:bodyPr>
          <a:lstStyle/>
          <a:p>
            <a:pPr algn="ctr"/>
            <a:r>
              <a:rPr lang="en-GB" sz="2400" b="1" dirty="0" smtClean="0"/>
              <a:t>Instruction</a:t>
            </a:r>
            <a:endParaRPr lang="en-GB" sz="2400" b="1" dirty="0"/>
          </a:p>
        </p:txBody>
      </p:sp>
      <p:sp>
        <p:nvSpPr>
          <p:cNvPr id="9" name="Rectangle 8"/>
          <p:cNvSpPr/>
          <p:nvPr/>
        </p:nvSpPr>
        <p:spPr>
          <a:xfrm>
            <a:off x="2005975" y="4463991"/>
            <a:ext cx="766557" cy="369332"/>
          </a:xfrm>
          <a:prstGeom prst="rect">
            <a:avLst/>
          </a:prstGeom>
        </p:spPr>
        <p:txBody>
          <a:bodyPr wrap="none">
            <a:spAutoFit/>
          </a:bodyPr>
          <a:lstStyle/>
          <a:p>
            <a:pPr algn="ctr"/>
            <a:r>
              <a:rPr lang="en-GB" b="1" dirty="0" smtClean="0"/>
              <a:t>0.08 £</a:t>
            </a:r>
            <a:endParaRPr lang="en-GB" b="1" dirty="0"/>
          </a:p>
        </p:txBody>
      </p:sp>
      <p:pic>
        <p:nvPicPr>
          <p:cNvPr id="10" name="Picture 9"/>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812071" y="3263454"/>
            <a:ext cx="1161039" cy="1160090"/>
          </a:xfrm>
          <a:prstGeom prst="rect">
            <a:avLst/>
          </a:prstGeom>
        </p:spPr>
      </p:pic>
      <p:pic>
        <p:nvPicPr>
          <p:cNvPr id="11" name="Picture 10"/>
          <p:cNvPicPr>
            <a:picLocks noChangeAspect="1"/>
          </p:cNvPicPr>
          <p:nvPr/>
        </p:nvPicPr>
        <p:blipFill>
          <a:blip r:embed="rId3">
            <a:duotone>
              <a:schemeClr val="accent4">
                <a:shade val="45000"/>
                <a:satMod val="135000"/>
              </a:schemeClr>
              <a:prstClr val="white"/>
            </a:duotone>
            <a:extLst>
              <a:ext uri="{28A0092B-C50C-407E-A947-70E740481C1C}">
                <a14:useLocalDpi xmlns:a14="http://schemas.microsoft.com/office/drawing/2010/main" val="0"/>
              </a:ext>
            </a:extLst>
          </a:blip>
          <a:stretch>
            <a:fillRect/>
          </a:stretch>
        </p:blipFill>
        <p:spPr>
          <a:xfrm>
            <a:off x="2027609" y="3528927"/>
            <a:ext cx="774994" cy="890033"/>
          </a:xfrm>
          <a:prstGeom prst="rect">
            <a:avLst/>
          </a:prstGeom>
        </p:spPr>
      </p:pic>
      <p:sp>
        <p:nvSpPr>
          <p:cNvPr id="15" name="Rectangle 14"/>
          <p:cNvSpPr/>
          <p:nvPr/>
        </p:nvSpPr>
        <p:spPr>
          <a:xfrm>
            <a:off x="3441352" y="4465766"/>
            <a:ext cx="766557" cy="369332"/>
          </a:xfrm>
          <a:prstGeom prst="rect">
            <a:avLst/>
          </a:prstGeom>
        </p:spPr>
        <p:txBody>
          <a:bodyPr wrap="none">
            <a:spAutoFit/>
          </a:bodyPr>
          <a:lstStyle/>
          <a:p>
            <a:pPr algn="ctr"/>
            <a:r>
              <a:rPr lang="en-GB" b="1" dirty="0" smtClean="0"/>
              <a:t>0.02 £</a:t>
            </a:r>
            <a:endParaRPr lang="en-GB" b="1" dirty="0"/>
          </a:p>
        </p:txBody>
      </p:sp>
      <p:pic>
        <p:nvPicPr>
          <p:cNvPr id="16" name="Picture 15"/>
          <p:cNvPicPr>
            <a:picLocks noChangeAspect="1"/>
          </p:cNvPicPr>
          <p:nvPr/>
        </p:nvPicPr>
        <p:blipFill rotWithShape="1">
          <a:blip r:embed="rId4">
            <a:extLst>
              <a:ext uri="{28A0092B-C50C-407E-A947-70E740481C1C}">
                <a14:useLocalDpi xmlns:a14="http://schemas.microsoft.com/office/drawing/2010/main" val="0"/>
              </a:ext>
            </a:extLst>
          </a:blip>
          <a:srcRect l="5766"/>
          <a:stretch/>
        </p:blipFill>
        <p:spPr>
          <a:xfrm>
            <a:off x="3212302" y="3263454"/>
            <a:ext cx="1160089" cy="1160090"/>
          </a:xfrm>
          <a:prstGeom prst="rect">
            <a:avLst/>
          </a:prstGeom>
        </p:spPr>
      </p:pic>
      <p:pic>
        <p:nvPicPr>
          <p:cNvPr id="17" name="Picture 16"/>
          <p:cNvPicPr>
            <a:picLocks noChangeAspect="1"/>
          </p:cNvPicPr>
          <p:nvPr/>
        </p:nvPicPr>
        <p:blipFill>
          <a:blip r:embed="rId3">
            <a:duotone>
              <a:schemeClr val="accent4">
                <a:shade val="45000"/>
                <a:satMod val="135000"/>
              </a:schemeClr>
              <a:prstClr val="white"/>
            </a:duotone>
            <a:extLst>
              <a:ext uri="{28A0092B-C50C-407E-A947-70E740481C1C}">
                <a14:useLocalDpi xmlns:a14="http://schemas.microsoft.com/office/drawing/2010/main" val="0"/>
              </a:ext>
            </a:extLst>
          </a:blip>
          <a:stretch>
            <a:fillRect/>
          </a:stretch>
        </p:blipFill>
        <p:spPr>
          <a:xfrm>
            <a:off x="3646146" y="4030908"/>
            <a:ext cx="337895" cy="388052"/>
          </a:xfrm>
          <a:prstGeom prst="rect">
            <a:avLst/>
          </a:prstGeom>
        </p:spPr>
      </p:pic>
      <p:sp>
        <p:nvSpPr>
          <p:cNvPr id="40" name="Rectangle 39"/>
          <p:cNvSpPr/>
          <p:nvPr/>
        </p:nvSpPr>
        <p:spPr>
          <a:xfrm>
            <a:off x="8019892" y="4463991"/>
            <a:ext cx="766557" cy="369332"/>
          </a:xfrm>
          <a:prstGeom prst="rect">
            <a:avLst/>
          </a:prstGeom>
        </p:spPr>
        <p:txBody>
          <a:bodyPr wrap="none">
            <a:spAutoFit/>
          </a:bodyPr>
          <a:lstStyle/>
          <a:p>
            <a:pPr algn="ctr"/>
            <a:r>
              <a:rPr lang="en-GB" b="1" dirty="0" smtClean="0"/>
              <a:t>0.02 £</a:t>
            </a:r>
            <a:endParaRPr lang="en-GB" b="1" dirty="0"/>
          </a:p>
        </p:txBody>
      </p:sp>
      <p:pic>
        <p:nvPicPr>
          <p:cNvPr id="41" name="Picture 40"/>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825988" y="3263454"/>
            <a:ext cx="1161039" cy="1160090"/>
          </a:xfrm>
          <a:prstGeom prst="rect">
            <a:avLst/>
          </a:prstGeom>
        </p:spPr>
      </p:pic>
      <p:sp>
        <p:nvSpPr>
          <p:cNvPr id="43" name="Rectangle 42"/>
          <p:cNvSpPr/>
          <p:nvPr/>
        </p:nvSpPr>
        <p:spPr>
          <a:xfrm>
            <a:off x="9455269" y="4465766"/>
            <a:ext cx="766557" cy="369332"/>
          </a:xfrm>
          <a:prstGeom prst="rect">
            <a:avLst/>
          </a:prstGeom>
        </p:spPr>
        <p:txBody>
          <a:bodyPr wrap="none">
            <a:spAutoFit/>
          </a:bodyPr>
          <a:lstStyle/>
          <a:p>
            <a:pPr algn="ctr"/>
            <a:r>
              <a:rPr lang="en-GB" b="1" dirty="0" smtClean="0"/>
              <a:t>0.08 £</a:t>
            </a:r>
            <a:endParaRPr lang="en-GB" b="1" dirty="0"/>
          </a:p>
        </p:txBody>
      </p:sp>
      <p:pic>
        <p:nvPicPr>
          <p:cNvPr id="44" name="Picture 43"/>
          <p:cNvPicPr>
            <a:picLocks noChangeAspect="1"/>
          </p:cNvPicPr>
          <p:nvPr/>
        </p:nvPicPr>
        <p:blipFill rotWithShape="1">
          <a:blip r:embed="rId4">
            <a:extLst>
              <a:ext uri="{28A0092B-C50C-407E-A947-70E740481C1C}">
                <a14:useLocalDpi xmlns:a14="http://schemas.microsoft.com/office/drawing/2010/main" val="0"/>
              </a:ext>
            </a:extLst>
          </a:blip>
          <a:srcRect l="5766"/>
          <a:stretch/>
        </p:blipFill>
        <p:spPr>
          <a:xfrm>
            <a:off x="9226219" y="3263454"/>
            <a:ext cx="1160089" cy="1160090"/>
          </a:xfrm>
          <a:prstGeom prst="rect">
            <a:avLst/>
          </a:prstGeom>
        </p:spPr>
      </p:pic>
      <p:pic>
        <p:nvPicPr>
          <p:cNvPr id="45" name="Picture 44"/>
          <p:cNvPicPr>
            <a:picLocks noChangeAspect="1"/>
          </p:cNvPicPr>
          <p:nvPr/>
        </p:nvPicPr>
        <p:blipFill>
          <a:blip r:embed="rId3">
            <a:duotone>
              <a:schemeClr val="accent4">
                <a:shade val="45000"/>
                <a:satMod val="135000"/>
              </a:schemeClr>
              <a:prstClr val="white"/>
            </a:duotone>
            <a:extLst>
              <a:ext uri="{28A0092B-C50C-407E-A947-70E740481C1C}">
                <a14:useLocalDpi xmlns:a14="http://schemas.microsoft.com/office/drawing/2010/main" val="0"/>
              </a:ext>
            </a:extLst>
          </a:blip>
          <a:stretch>
            <a:fillRect/>
          </a:stretch>
        </p:blipFill>
        <p:spPr>
          <a:xfrm>
            <a:off x="8236147" y="4024098"/>
            <a:ext cx="337895" cy="388052"/>
          </a:xfrm>
          <a:prstGeom prst="rect">
            <a:avLst/>
          </a:prstGeom>
        </p:spPr>
      </p:pic>
      <p:pic>
        <p:nvPicPr>
          <p:cNvPr id="46" name="Picture 45"/>
          <p:cNvPicPr>
            <a:picLocks noChangeAspect="1"/>
          </p:cNvPicPr>
          <p:nvPr/>
        </p:nvPicPr>
        <p:blipFill>
          <a:blip r:embed="rId3">
            <a:duotone>
              <a:schemeClr val="accent4">
                <a:shade val="45000"/>
                <a:satMod val="135000"/>
              </a:schemeClr>
              <a:prstClr val="white"/>
            </a:duotone>
            <a:extLst>
              <a:ext uri="{28A0092B-C50C-407E-A947-70E740481C1C}">
                <a14:useLocalDpi xmlns:a14="http://schemas.microsoft.com/office/drawing/2010/main" val="0"/>
              </a:ext>
            </a:extLst>
          </a:blip>
          <a:stretch>
            <a:fillRect/>
          </a:stretch>
        </p:blipFill>
        <p:spPr>
          <a:xfrm>
            <a:off x="9459679" y="3549012"/>
            <a:ext cx="774994" cy="890033"/>
          </a:xfrm>
          <a:prstGeom prst="rect">
            <a:avLst/>
          </a:prstGeom>
        </p:spPr>
      </p:pic>
      <p:sp>
        <p:nvSpPr>
          <p:cNvPr id="47" name="Rectangle 46"/>
          <p:cNvSpPr/>
          <p:nvPr/>
        </p:nvSpPr>
        <p:spPr>
          <a:xfrm>
            <a:off x="1605892" y="2999785"/>
            <a:ext cx="2953127" cy="1918270"/>
          </a:xfrm>
          <a:prstGeom prst="rect">
            <a:avLst/>
          </a:prstGeom>
          <a:noFill/>
          <a:ln w="28575">
            <a:solidFill>
              <a:schemeClr val="tx1"/>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n w="0"/>
              <a:solidFill>
                <a:schemeClr val="tx1"/>
              </a:solidFill>
              <a:effectLst>
                <a:outerShdw blurRad="38100" dist="19050" dir="2700000" algn="tl" rotWithShape="0">
                  <a:schemeClr val="dk1">
                    <a:alpha val="40000"/>
                  </a:schemeClr>
                </a:outerShdw>
              </a:effectLst>
            </a:endParaRPr>
          </a:p>
        </p:txBody>
      </p:sp>
      <p:sp>
        <p:nvSpPr>
          <p:cNvPr id="48" name="Rectangle 47"/>
          <p:cNvSpPr/>
          <p:nvPr/>
        </p:nvSpPr>
        <p:spPr>
          <a:xfrm>
            <a:off x="7616495" y="2999785"/>
            <a:ext cx="2953127" cy="1918270"/>
          </a:xfrm>
          <a:prstGeom prst="rect">
            <a:avLst/>
          </a:prstGeom>
          <a:noFill/>
          <a:ln w="28575">
            <a:solidFill>
              <a:schemeClr val="tx1"/>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n w="0"/>
              <a:solidFill>
                <a:schemeClr val="tx1"/>
              </a:solidFill>
              <a:effectLst>
                <a:outerShdw blurRad="38100" dist="19050" dir="2700000" algn="tl" rotWithShape="0">
                  <a:schemeClr val="dk1">
                    <a:alpha val="40000"/>
                  </a:schemeClr>
                </a:outerShdw>
              </a:effectLst>
            </a:endParaRPr>
          </a:p>
        </p:txBody>
      </p:sp>
      <p:sp>
        <p:nvSpPr>
          <p:cNvPr id="19" name="Arc 18"/>
          <p:cNvSpPr/>
          <p:nvPr/>
        </p:nvSpPr>
        <p:spPr>
          <a:xfrm>
            <a:off x="4652861" y="3005671"/>
            <a:ext cx="2973998" cy="2050473"/>
          </a:xfrm>
          <a:prstGeom prst="arc">
            <a:avLst>
              <a:gd name="adj1" fmla="val 12219633"/>
              <a:gd name="adj2" fmla="val 20254743"/>
            </a:avLst>
          </a:prstGeom>
          <a:ln w="117475">
            <a:solidFill>
              <a:schemeClr val="tx1"/>
            </a:solidFill>
            <a:headEnd type="none"/>
            <a:tailEnd type="stealth"/>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20" name="TextBox 19"/>
          <p:cNvSpPr txBox="1"/>
          <p:nvPr/>
        </p:nvSpPr>
        <p:spPr>
          <a:xfrm>
            <a:off x="5176834" y="3132054"/>
            <a:ext cx="1935029" cy="400110"/>
          </a:xfrm>
          <a:prstGeom prst="rect">
            <a:avLst/>
          </a:prstGeom>
          <a:noFill/>
        </p:spPr>
        <p:txBody>
          <a:bodyPr wrap="square" rtlCol="0">
            <a:spAutoFit/>
          </a:bodyPr>
          <a:lstStyle/>
          <a:p>
            <a:pPr algn="ctr"/>
            <a:r>
              <a:rPr lang="en-US" sz="2000" b="1" dirty="0" smtClean="0"/>
              <a:t>mood change</a:t>
            </a:r>
            <a:endParaRPr lang="en-US" sz="2000" b="1" dirty="0"/>
          </a:p>
        </p:txBody>
      </p:sp>
      <p:sp>
        <p:nvSpPr>
          <p:cNvPr id="21" name="TextBox 20"/>
          <p:cNvSpPr txBox="1"/>
          <p:nvPr/>
        </p:nvSpPr>
        <p:spPr>
          <a:xfrm>
            <a:off x="5184426" y="4448300"/>
            <a:ext cx="1935029" cy="400110"/>
          </a:xfrm>
          <a:prstGeom prst="rect">
            <a:avLst/>
          </a:prstGeom>
          <a:noFill/>
        </p:spPr>
        <p:txBody>
          <a:bodyPr wrap="square" rtlCol="0">
            <a:spAutoFit/>
          </a:bodyPr>
          <a:lstStyle/>
          <a:p>
            <a:pPr algn="ctr"/>
            <a:r>
              <a:rPr lang="en-US" sz="2000" b="1" dirty="0"/>
              <a:t>mood change</a:t>
            </a:r>
          </a:p>
        </p:txBody>
      </p:sp>
      <p:sp>
        <p:nvSpPr>
          <p:cNvPr id="22" name="Arc 21"/>
          <p:cNvSpPr/>
          <p:nvPr/>
        </p:nvSpPr>
        <p:spPr>
          <a:xfrm flipH="1" flipV="1">
            <a:off x="4641376" y="3001147"/>
            <a:ext cx="2973998" cy="2050473"/>
          </a:xfrm>
          <a:prstGeom prst="arc">
            <a:avLst>
              <a:gd name="adj1" fmla="val 12219633"/>
              <a:gd name="adj2" fmla="val 20254743"/>
            </a:avLst>
          </a:prstGeom>
          <a:ln w="117475">
            <a:solidFill>
              <a:schemeClr val="tx1"/>
            </a:solidFill>
            <a:headEnd type="none"/>
            <a:tailEnd type="stealth"/>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Tree>
    <p:extLst>
      <p:ext uri="{BB962C8B-B14F-4D97-AF65-F5344CB8AC3E}">
        <p14:creationId xmlns:p14="http://schemas.microsoft.com/office/powerpoint/2010/main" val="1491414781"/>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2" name="Rounded Rectangle 11"/>
          <p:cNvSpPr/>
          <p:nvPr/>
        </p:nvSpPr>
        <p:spPr>
          <a:xfrm>
            <a:off x="0" y="864717"/>
            <a:ext cx="12191999" cy="5778130"/>
          </a:xfrm>
          <a:prstGeom prst="roundRect">
            <a:avLst>
              <a:gd name="adj" fmla="val 9731"/>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r>
              <a:rPr lang="en-US" b="1" dirty="0">
                <a:solidFill>
                  <a:schemeClr val="tx1"/>
                </a:solidFill>
              </a:rPr>
              <a:t>Every day, some aliens, depending on their mood, put their money in one of the two extragalactic planets. For example, when they are in a certain mood, they put their money in the </a:t>
            </a:r>
            <a:r>
              <a:rPr lang="en-US" b="1" dirty="0" smtClean="0">
                <a:solidFill>
                  <a:schemeClr val="tx1"/>
                </a:solidFill>
              </a:rPr>
              <a:t>Helium-blue </a:t>
            </a:r>
            <a:r>
              <a:rPr lang="en-US" b="1" dirty="0">
                <a:solidFill>
                  <a:schemeClr val="tx1"/>
                </a:solidFill>
              </a:rPr>
              <a:t>planet.</a:t>
            </a:r>
          </a:p>
          <a:p>
            <a:endParaRPr lang="en-US" b="1" dirty="0" smtClean="0">
              <a:solidFill>
                <a:schemeClr val="tx1"/>
              </a:solidFill>
            </a:endParaRPr>
          </a:p>
          <a:p>
            <a:endParaRPr lang="en-US" b="1" dirty="0" smtClean="0">
              <a:solidFill>
                <a:schemeClr val="tx1"/>
              </a:solidFill>
            </a:endParaRPr>
          </a:p>
          <a:p>
            <a:endParaRPr lang="en-US" b="1" dirty="0" smtClean="0">
              <a:solidFill>
                <a:schemeClr val="tx1"/>
              </a:solidFill>
            </a:endParaRPr>
          </a:p>
          <a:p>
            <a:endParaRPr lang="en-US" b="1" dirty="0">
              <a:solidFill>
                <a:schemeClr val="tx1"/>
              </a:solidFill>
            </a:endParaRPr>
          </a:p>
          <a:p>
            <a:endParaRPr lang="en-US" b="1" dirty="0" smtClean="0">
              <a:solidFill>
                <a:schemeClr val="tx1"/>
              </a:solidFill>
            </a:endParaRPr>
          </a:p>
          <a:p>
            <a:endParaRPr lang="en-US" b="1" dirty="0">
              <a:solidFill>
                <a:schemeClr val="tx1"/>
              </a:solidFill>
            </a:endParaRPr>
          </a:p>
          <a:p>
            <a:endParaRPr lang="en-US" b="1" dirty="0" smtClean="0">
              <a:solidFill>
                <a:schemeClr val="tx1"/>
              </a:solidFill>
            </a:endParaRPr>
          </a:p>
          <a:p>
            <a:endParaRPr lang="en-US" b="1" dirty="0" smtClean="0">
              <a:solidFill>
                <a:schemeClr val="tx1"/>
              </a:solidFill>
            </a:endParaRPr>
          </a:p>
          <a:p>
            <a:endParaRPr lang="en-US" b="1" dirty="0">
              <a:solidFill>
                <a:schemeClr val="tx1"/>
              </a:solidFill>
            </a:endParaRPr>
          </a:p>
          <a:p>
            <a:endParaRPr lang="en-US" b="1" dirty="0" smtClean="0">
              <a:solidFill>
                <a:schemeClr val="tx1"/>
              </a:solidFill>
            </a:endParaRPr>
          </a:p>
          <a:p>
            <a:endParaRPr lang="en-US" b="1" dirty="0">
              <a:solidFill>
                <a:schemeClr val="tx1"/>
              </a:solidFill>
            </a:endParaRPr>
          </a:p>
          <a:p>
            <a:endParaRPr lang="en-US" b="1" dirty="0" smtClean="0">
              <a:solidFill>
                <a:schemeClr val="tx1"/>
              </a:solidFill>
            </a:endParaRPr>
          </a:p>
          <a:p>
            <a:endParaRPr lang="en-US" b="1" dirty="0">
              <a:solidFill>
                <a:schemeClr val="tx1"/>
              </a:solidFill>
            </a:endParaRPr>
          </a:p>
        </p:txBody>
      </p:sp>
      <p:sp>
        <p:nvSpPr>
          <p:cNvPr id="18" name="TextBox 17"/>
          <p:cNvSpPr txBox="1"/>
          <p:nvPr/>
        </p:nvSpPr>
        <p:spPr>
          <a:xfrm>
            <a:off x="4015277" y="138000"/>
            <a:ext cx="4161443" cy="461665"/>
          </a:xfrm>
          <a:prstGeom prst="rect">
            <a:avLst/>
          </a:prstGeom>
          <a:noFill/>
        </p:spPr>
        <p:txBody>
          <a:bodyPr wrap="square" rtlCol="0">
            <a:spAutoFit/>
          </a:bodyPr>
          <a:lstStyle/>
          <a:p>
            <a:pPr algn="ctr"/>
            <a:r>
              <a:rPr lang="en-GB" sz="2400" b="1" dirty="0" smtClean="0"/>
              <a:t>Instruction</a:t>
            </a:r>
            <a:endParaRPr lang="en-GB" sz="2400" b="1" dirty="0"/>
          </a:p>
        </p:txBody>
      </p:sp>
      <p:sp>
        <p:nvSpPr>
          <p:cNvPr id="47" name="Rectangle 46"/>
          <p:cNvSpPr/>
          <p:nvPr/>
        </p:nvSpPr>
        <p:spPr>
          <a:xfrm>
            <a:off x="1605892" y="2999785"/>
            <a:ext cx="2953127" cy="1918270"/>
          </a:xfrm>
          <a:prstGeom prst="rect">
            <a:avLst/>
          </a:prstGeom>
          <a:noFill/>
          <a:ln w="28575">
            <a:solidFill>
              <a:schemeClr val="tx1"/>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n w="0"/>
              <a:solidFill>
                <a:schemeClr val="tx1"/>
              </a:solidFill>
              <a:effectLst>
                <a:outerShdw blurRad="38100" dist="19050" dir="2700000" algn="tl" rotWithShape="0">
                  <a:schemeClr val="dk1">
                    <a:alpha val="40000"/>
                  </a:schemeClr>
                </a:outerShdw>
              </a:effectLst>
            </a:endParaRPr>
          </a:p>
        </p:txBody>
      </p:sp>
      <p:pic>
        <p:nvPicPr>
          <p:cNvPr id="14" name="Picture 1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211352" y="3258870"/>
            <a:ext cx="1161039" cy="1160090"/>
          </a:xfrm>
          <a:prstGeom prst="rect">
            <a:avLst/>
          </a:prstGeom>
        </p:spPr>
      </p:pic>
      <p:pic>
        <p:nvPicPr>
          <p:cNvPr id="19" name="Picture 18"/>
          <p:cNvPicPr>
            <a:picLocks noChangeAspect="1"/>
          </p:cNvPicPr>
          <p:nvPr/>
        </p:nvPicPr>
        <p:blipFill rotWithShape="1">
          <a:blip r:embed="rId3">
            <a:extLst>
              <a:ext uri="{28A0092B-C50C-407E-A947-70E740481C1C}">
                <a14:useLocalDpi xmlns:a14="http://schemas.microsoft.com/office/drawing/2010/main" val="0"/>
              </a:ext>
            </a:extLst>
          </a:blip>
          <a:srcRect l="5766"/>
          <a:stretch/>
        </p:blipFill>
        <p:spPr>
          <a:xfrm>
            <a:off x="1809208" y="3263454"/>
            <a:ext cx="1160089" cy="1160090"/>
          </a:xfrm>
          <a:prstGeom prst="rect">
            <a:avLst/>
          </a:prstGeom>
        </p:spPr>
      </p:pic>
      <p:sp>
        <p:nvSpPr>
          <p:cNvPr id="20" name="Rectangle 19"/>
          <p:cNvSpPr/>
          <p:nvPr/>
        </p:nvSpPr>
        <p:spPr>
          <a:xfrm>
            <a:off x="2005975" y="4463991"/>
            <a:ext cx="766557" cy="369332"/>
          </a:xfrm>
          <a:prstGeom prst="rect">
            <a:avLst/>
          </a:prstGeom>
        </p:spPr>
        <p:txBody>
          <a:bodyPr wrap="none">
            <a:spAutoFit/>
          </a:bodyPr>
          <a:lstStyle/>
          <a:p>
            <a:pPr algn="ctr"/>
            <a:r>
              <a:rPr lang="en-GB" b="1" dirty="0" smtClean="0"/>
              <a:t>0.08 £</a:t>
            </a:r>
            <a:endParaRPr lang="en-GB" b="1" dirty="0"/>
          </a:p>
        </p:txBody>
      </p:sp>
      <p:pic>
        <p:nvPicPr>
          <p:cNvPr id="21" name="Picture 20"/>
          <p:cNvPicPr>
            <a:picLocks noChangeAspect="1"/>
          </p:cNvPicPr>
          <p:nvPr/>
        </p:nvPicPr>
        <p:blipFill>
          <a:blip r:embed="rId4">
            <a:duotone>
              <a:schemeClr val="accent4">
                <a:shade val="45000"/>
                <a:satMod val="135000"/>
              </a:schemeClr>
              <a:prstClr val="white"/>
            </a:duotone>
            <a:extLst>
              <a:ext uri="{28A0092B-C50C-407E-A947-70E740481C1C}">
                <a14:useLocalDpi xmlns:a14="http://schemas.microsoft.com/office/drawing/2010/main" val="0"/>
              </a:ext>
            </a:extLst>
          </a:blip>
          <a:stretch>
            <a:fillRect/>
          </a:stretch>
        </p:blipFill>
        <p:spPr>
          <a:xfrm>
            <a:off x="2027609" y="3528927"/>
            <a:ext cx="774994" cy="890033"/>
          </a:xfrm>
          <a:prstGeom prst="rect">
            <a:avLst/>
          </a:prstGeom>
        </p:spPr>
      </p:pic>
      <p:sp>
        <p:nvSpPr>
          <p:cNvPr id="22" name="Rectangle 21"/>
          <p:cNvSpPr/>
          <p:nvPr/>
        </p:nvSpPr>
        <p:spPr>
          <a:xfrm>
            <a:off x="3441352" y="4465766"/>
            <a:ext cx="766557" cy="369332"/>
          </a:xfrm>
          <a:prstGeom prst="rect">
            <a:avLst/>
          </a:prstGeom>
        </p:spPr>
        <p:txBody>
          <a:bodyPr wrap="none">
            <a:spAutoFit/>
          </a:bodyPr>
          <a:lstStyle/>
          <a:p>
            <a:pPr algn="ctr"/>
            <a:r>
              <a:rPr lang="en-GB" b="1" dirty="0" smtClean="0"/>
              <a:t>0.02 £</a:t>
            </a:r>
            <a:endParaRPr lang="en-GB" b="1" dirty="0"/>
          </a:p>
        </p:txBody>
      </p:sp>
      <p:pic>
        <p:nvPicPr>
          <p:cNvPr id="23" name="Picture 22"/>
          <p:cNvPicPr>
            <a:picLocks noChangeAspect="1"/>
          </p:cNvPicPr>
          <p:nvPr/>
        </p:nvPicPr>
        <p:blipFill>
          <a:blip r:embed="rId4">
            <a:duotone>
              <a:schemeClr val="accent4">
                <a:shade val="45000"/>
                <a:satMod val="135000"/>
              </a:schemeClr>
              <a:prstClr val="white"/>
            </a:duotone>
            <a:extLst>
              <a:ext uri="{28A0092B-C50C-407E-A947-70E740481C1C}">
                <a14:useLocalDpi xmlns:a14="http://schemas.microsoft.com/office/drawing/2010/main" val="0"/>
              </a:ext>
            </a:extLst>
          </a:blip>
          <a:stretch>
            <a:fillRect/>
          </a:stretch>
        </p:blipFill>
        <p:spPr>
          <a:xfrm>
            <a:off x="3646146" y="4030908"/>
            <a:ext cx="337895" cy="388052"/>
          </a:xfrm>
          <a:prstGeom prst="rect">
            <a:avLst/>
          </a:prstGeom>
        </p:spPr>
      </p:pic>
    </p:spTree>
    <p:extLst>
      <p:ext uri="{BB962C8B-B14F-4D97-AF65-F5344CB8AC3E}">
        <p14:creationId xmlns:p14="http://schemas.microsoft.com/office/powerpoint/2010/main" val="1238385651"/>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2" name="Rounded Rectangle 11"/>
          <p:cNvSpPr/>
          <p:nvPr/>
        </p:nvSpPr>
        <p:spPr>
          <a:xfrm>
            <a:off x="0" y="864717"/>
            <a:ext cx="12191999" cy="5778130"/>
          </a:xfrm>
          <a:prstGeom prst="roundRect">
            <a:avLst>
              <a:gd name="adj" fmla="val 9731"/>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r>
              <a:rPr lang="en-US" b="1" dirty="0" smtClean="0">
                <a:solidFill>
                  <a:schemeClr val="tx1"/>
                </a:solidFill>
              </a:rPr>
              <a:t>Every day, some aliens, depending on their mood, put their money in one of the two extragalactic planets. For example, when they are in a certain mood, they put their money in the </a:t>
            </a:r>
            <a:r>
              <a:rPr lang="en-US" b="1" dirty="0" smtClean="0">
                <a:solidFill>
                  <a:schemeClr val="tx1"/>
                </a:solidFill>
              </a:rPr>
              <a:t>Helium-blue </a:t>
            </a:r>
            <a:r>
              <a:rPr lang="en-US" b="1" dirty="0" smtClean="0">
                <a:solidFill>
                  <a:schemeClr val="tx1"/>
                </a:solidFill>
              </a:rPr>
              <a:t>planet.</a:t>
            </a:r>
          </a:p>
          <a:p>
            <a:endParaRPr lang="en-US" b="1" dirty="0">
              <a:solidFill>
                <a:schemeClr val="tx1"/>
              </a:solidFill>
            </a:endParaRPr>
          </a:p>
          <a:p>
            <a:r>
              <a:rPr lang="en-US" b="1" dirty="0" smtClean="0">
                <a:solidFill>
                  <a:schemeClr val="tx1"/>
                </a:solidFill>
              </a:rPr>
              <a:t>However</a:t>
            </a:r>
            <a:r>
              <a:rPr lang="en-US" b="1" dirty="0">
                <a:solidFill>
                  <a:schemeClr val="tx1"/>
                </a:solidFill>
              </a:rPr>
              <a:t>, once in a while, in an unpredictable way (usually every 5 to 8 days) </a:t>
            </a:r>
            <a:r>
              <a:rPr lang="en-US" b="1" dirty="0" smtClean="0">
                <a:solidFill>
                  <a:schemeClr val="tx1"/>
                </a:solidFill>
              </a:rPr>
              <a:t>their mood changes </a:t>
            </a:r>
            <a:r>
              <a:rPr lang="en-US" b="1" dirty="0">
                <a:solidFill>
                  <a:schemeClr val="tx1"/>
                </a:solidFill>
              </a:rPr>
              <a:t>and </a:t>
            </a:r>
            <a:r>
              <a:rPr lang="en-US" b="1" dirty="0" smtClean="0">
                <a:solidFill>
                  <a:schemeClr val="tx1"/>
                </a:solidFill>
              </a:rPr>
              <a:t>they decide to change their mind about where to put their money.</a:t>
            </a:r>
          </a:p>
          <a:p>
            <a:endParaRPr lang="en-US" b="1" dirty="0" smtClean="0">
              <a:solidFill>
                <a:schemeClr val="tx1"/>
              </a:solidFill>
            </a:endParaRPr>
          </a:p>
          <a:p>
            <a:endParaRPr lang="en-US" b="1" dirty="0" smtClean="0">
              <a:solidFill>
                <a:schemeClr val="tx1"/>
              </a:solidFill>
            </a:endParaRPr>
          </a:p>
          <a:p>
            <a:endParaRPr lang="en-US" b="1" dirty="0" smtClean="0">
              <a:solidFill>
                <a:schemeClr val="tx1"/>
              </a:solidFill>
            </a:endParaRPr>
          </a:p>
          <a:p>
            <a:endParaRPr lang="en-US" b="1" dirty="0">
              <a:solidFill>
                <a:schemeClr val="tx1"/>
              </a:solidFill>
            </a:endParaRPr>
          </a:p>
          <a:p>
            <a:endParaRPr lang="en-US" b="1" dirty="0" smtClean="0">
              <a:solidFill>
                <a:schemeClr val="tx1"/>
              </a:solidFill>
            </a:endParaRPr>
          </a:p>
          <a:p>
            <a:endParaRPr lang="en-US" b="1" dirty="0">
              <a:solidFill>
                <a:schemeClr val="tx1"/>
              </a:solidFill>
            </a:endParaRPr>
          </a:p>
          <a:p>
            <a:endParaRPr lang="en-US" b="1" dirty="0" smtClean="0">
              <a:solidFill>
                <a:schemeClr val="tx1"/>
              </a:solidFill>
            </a:endParaRPr>
          </a:p>
          <a:p>
            <a:endParaRPr lang="en-US" b="1" dirty="0" smtClean="0">
              <a:solidFill>
                <a:schemeClr val="tx1"/>
              </a:solidFill>
            </a:endParaRPr>
          </a:p>
          <a:p>
            <a:endParaRPr lang="en-US" b="1" dirty="0">
              <a:solidFill>
                <a:schemeClr val="tx1"/>
              </a:solidFill>
            </a:endParaRPr>
          </a:p>
          <a:p>
            <a:endParaRPr lang="en-US" b="1" dirty="0" smtClean="0">
              <a:solidFill>
                <a:schemeClr val="tx1"/>
              </a:solidFill>
            </a:endParaRPr>
          </a:p>
          <a:p>
            <a:endParaRPr lang="en-US" b="1" dirty="0">
              <a:solidFill>
                <a:schemeClr val="tx1"/>
              </a:solidFill>
            </a:endParaRPr>
          </a:p>
          <a:p>
            <a:r>
              <a:rPr lang="en-US" b="1" dirty="0" smtClean="0">
                <a:solidFill>
                  <a:schemeClr val="tx1"/>
                </a:solidFill>
              </a:rPr>
              <a:t>Every day, you should try to travel to the </a:t>
            </a:r>
            <a:r>
              <a:rPr lang="en-US" b="1" dirty="0">
                <a:solidFill>
                  <a:schemeClr val="tx1"/>
                </a:solidFill>
              </a:rPr>
              <a:t>extragalactic </a:t>
            </a:r>
            <a:r>
              <a:rPr lang="en-US" b="1" dirty="0" smtClean="0">
                <a:solidFill>
                  <a:schemeClr val="tx1"/>
                </a:solidFill>
              </a:rPr>
              <a:t>planet that has the highest amount of money. The total money you will be paid at the end of the experiment will depend on how much money you collect from the </a:t>
            </a:r>
            <a:r>
              <a:rPr lang="en-US" b="1" dirty="0">
                <a:solidFill>
                  <a:schemeClr val="tx1"/>
                </a:solidFill>
              </a:rPr>
              <a:t>extragalactic </a:t>
            </a:r>
            <a:r>
              <a:rPr lang="en-US" b="1" dirty="0" smtClean="0">
                <a:solidFill>
                  <a:schemeClr val="tx1"/>
                </a:solidFill>
              </a:rPr>
              <a:t>planets.</a:t>
            </a:r>
            <a:endParaRPr lang="en-US" b="1" dirty="0">
              <a:solidFill>
                <a:schemeClr val="tx1"/>
              </a:solidFill>
            </a:endParaRPr>
          </a:p>
        </p:txBody>
      </p:sp>
      <p:sp>
        <p:nvSpPr>
          <p:cNvPr id="18" name="TextBox 17"/>
          <p:cNvSpPr txBox="1"/>
          <p:nvPr/>
        </p:nvSpPr>
        <p:spPr>
          <a:xfrm>
            <a:off x="4015277" y="138000"/>
            <a:ext cx="4161443" cy="461665"/>
          </a:xfrm>
          <a:prstGeom prst="rect">
            <a:avLst/>
          </a:prstGeom>
          <a:noFill/>
        </p:spPr>
        <p:txBody>
          <a:bodyPr wrap="square" rtlCol="0">
            <a:spAutoFit/>
          </a:bodyPr>
          <a:lstStyle/>
          <a:p>
            <a:pPr algn="ctr"/>
            <a:r>
              <a:rPr lang="en-GB" sz="2400" b="1" dirty="0" smtClean="0"/>
              <a:t>Instruction</a:t>
            </a:r>
            <a:endParaRPr lang="en-GB" sz="2400" b="1" dirty="0"/>
          </a:p>
        </p:txBody>
      </p:sp>
      <p:sp>
        <p:nvSpPr>
          <p:cNvPr id="48" name="Rectangle 47"/>
          <p:cNvSpPr/>
          <p:nvPr/>
        </p:nvSpPr>
        <p:spPr>
          <a:xfrm>
            <a:off x="7616495" y="2999785"/>
            <a:ext cx="2953127" cy="1918270"/>
          </a:xfrm>
          <a:prstGeom prst="rect">
            <a:avLst/>
          </a:prstGeom>
          <a:noFill/>
          <a:ln w="28575">
            <a:solidFill>
              <a:schemeClr val="tx1"/>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n w="0"/>
              <a:solidFill>
                <a:schemeClr val="tx1"/>
              </a:solidFill>
              <a:effectLst>
                <a:outerShdw blurRad="38100" dist="19050" dir="2700000" algn="tl" rotWithShape="0">
                  <a:schemeClr val="dk1">
                    <a:alpha val="40000"/>
                  </a:schemeClr>
                </a:outerShdw>
              </a:effectLst>
            </a:endParaRPr>
          </a:p>
        </p:txBody>
      </p:sp>
      <p:sp>
        <p:nvSpPr>
          <p:cNvPr id="19" name="Arc 18"/>
          <p:cNvSpPr/>
          <p:nvPr/>
        </p:nvSpPr>
        <p:spPr>
          <a:xfrm>
            <a:off x="4652861" y="3005671"/>
            <a:ext cx="2973998" cy="2050473"/>
          </a:xfrm>
          <a:prstGeom prst="arc">
            <a:avLst>
              <a:gd name="adj1" fmla="val 12219633"/>
              <a:gd name="adj2" fmla="val 20254743"/>
            </a:avLst>
          </a:prstGeom>
          <a:ln w="117475">
            <a:solidFill>
              <a:schemeClr val="tx1"/>
            </a:solidFill>
            <a:headEnd type="none"/>
            <a:tailEnd type="stealth"/>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20" name="TextBox 19"/>
          <p:cNvSpPr txBox="1"/>
          <p:nvPr/>
        </p:nvSpPr>
        <p:spPr>
          <a:xfrm>
            <a:off x="5176834" y="3132054"/>
            <a:ext cx="1935029" cy="400110"/>
          </a:xfrm>
          <a:prstGeom prst="rect">
            <a:avLst/>
          </a:prstGeom>
          <a:noFill/>
        </p:spPr>
        <p:txBody>
          <a:bodyPr wrap="square" rtlCol="0">
            <a:spAutoFit/>
          </a:bodyPr>
          <a:lstStyle/>
          <a:p>
            <a:pPr algn="ctr"/>
            <a:r>
              <a:rPr lang="en-US" sz="2000" b="1" dirty="0" smtClean="0"/>
              <a:t>mood change</a:t>
            </a:r>
            <a:endParaRPr lang="en-US" sz="2000" b="1" dirty="0"/>
          </a:p>
        </p:txBody>
      </p:sp>
      <p:sp>
        <p:nvSpPr>
          <p:cNvPr id="21" name="TextBox 20"/>
          <p:cNvSpPr txBox="1"/>
          <p:nvPr/>
        </p:nvSpPr>
        <p:spPr>
          <a:xfrm>
            <a:off x="5184426" y="4448300"/>
            <a:ext cx="1935029" cy="400110"/>
          </a:xfrm>
          <a:prstGeom prst="rect">
            <a:avLst/>
          </a:prstGeom>
          <a:noFill/>
        </p:spPr>
        <p:txBody>
          <a:bodyPr wrap="square" rtlCol="0">
            <a:spAutoFit/>
          </a:bodyPr>
          <a:lstStyle/>
          <a:p>
            <a:pPr algn="ctr"/>
            <a:r>
              <a:rPr lang="en-US" sz="2000" b="1" dirty="0"/>
              <a:t>mood change</a:t>
            </a:r>
          </a:p>
        </p:txBody>
      </p:sp>
      <p:sp>
        <p:nvSpPr>
          <p:cNvPr id="22" name="Arc 21"/>
          <p:cNvSpPr/>
          <p:nvPr/>
        </p:nvSpPr>
        <p:spPr>
          <a:xfrm flipH="1" flipV="1">
            <a:off x="4641376" y="3001147"/>
            <a:ext cx="2973998" cy="2050473"/>
          </a:xfrm>
          <a:prstGeom prst="arc">
            <a:avLst>
              <a:gd name="adj1" fmla="val 12219633"/>
              <a:gd name="adj2" fmla="val 20254743"/>
            </a:avLst>
          </a:prstGeom>
          <a:ln w="117475">
            <a:solidFill>
              <a:schemeClr val="tx1"/>
            </a:solidFill>
            <a:headEnd type="none"/>
            <a:tailEnd type="stealth"/>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37" name="Rectangle 36"/>
          <p:cNvSpPr/>
          <p:nvPr/>
        </p:nvSpPr>
        <p:spPr>
          <a:xfrm>
            <a:off x="1605892" y="2999785"/>
            <a:ext cx="2953127" cy="1918270"/>
          </a:xfrm>
          <a:prstGeom prst="rect">
            <a:avLst/>
          </a:prstGeom>
          <a:noFill/>
          <a:ln w="28575">
            <a:solidFill>
              <a:schemeClr val="tx1"/>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n w="0"/>
              <a:solidFill>
                <a:schemeClr val="tx1"/>
              </a:solidFill>
              <a:effectLst>
                <a:outerShdw blurRad="38100" dist="19050" dir="2700000" algn="tl" rotWithShape="0">
                  <a:schemeClr val="dk1">
                    <a:alpha val="40000"/>
                  </a:schemeClr>
                </a:outerShdw>
              </a:effectLst>
            </a:endParaRPr>
          </a:p>
        </p:txBody>
      </p:sp>
      <p:pic>
        <p:nvPicPr>
          <p:cNvPr id="38" name="Picture 37"/>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211352" y="3258870"/>
            <a:ext cx="1161039" cy="1160090"/>
          </a:xfrm>
          <a:prstGeom prst="rect">
            <a:avLst/>
          </a:prstGeom>
        </p:spPr>
      </p:pic>
      <p:pic>
        <p:nvPicPr>
          <p:cNvPr id="39" name="Picture 38"/>
          <p:cNvPicPr>
            <a:picLocks noChangeAspect="1"/>
          </p:cNvPicPr>
          <p:nvPr/>
        </p:nvPicPr>
        <p:blipFill rotWithShape="1">
          <a:blip r:embed="rId3">
            <a:extLst>
              <a:ext uri="{28A0092B-C50C-407E-A947-70E740481C1C}">
                <a14:useLocalDpi xmlns:a14="http://schemas.microsoft.com/office/drawing/2010/main" val="0"/>
              </a:ext>
            </a:extLst>
          </a:blip>
          <a:srcRect l="5766"/>
          <a:stretch/>
        </p:blipFill>
        <p:spPr>
          <a:xfrm>
            <a:off x="1809208" y="3263454"/>
            <a:ext cx="1160089" cy="1160090"/>
          </a:xfrm>
          <a:prstGeom prst="rect">
            <a:avLst/>
          </a:prstGeom>
        </p:spPr>
      </p:pic>
      <p:sp>
        <p:nvSpPr>
          <p:cNvPr id="42" name="Rectangle 41"/>
          <p:cNvSpPr/>
          <p:nvPr/>
        </p:nvSpPr>
        <p:spPr>
          <a:xfrm>
            <a:off x="2005975" y="4463991"/>
            <a:ext cx="766557" cy="369332"/>
          </a:xfrm>
          <a:prstGeom prst="rect">
            <a:avLst/>
          </a:prstGeom>
        </p:spPr>
        <p:txBody>
          <a:bodyPr wrap="none">
            <a:spAutoFit/>
          </a:bodyPr>
          <a:lstStyle/>
          <a:p>
            <a:pPr algn="ctr"/>
            <a:r>
              <a:rPr lang="en-GB" b="1" dirty="0" smtClean="0"/>
              <a:t>0.08 £</a:t>
            </a:r>
            <a:endParaRPr lang="en-GB" b="1" dirty="0"/>
          </a:p>
        </p:txBody>
      </p:sp>
      <p:pic>
        <p:nvPicPr>
          <p:cNvPr id="49" name="Picture 48"/>
          <p:cNvPicPr>
            <a:picLocks noChangeAspect="1"/>
          </p:cNvPicPr>
          <p:nvPr/>
        </p:nvPicPr>
        <p:blipFill>
          <a:blip r:embed="rId4">
            <a:duotone>
              <a:schemeClr val="accent4">
                <a:shade val="45000"/>
                <a:satMod val="135000"/>
              </a:schemeClr>
              <a:prstClr val="white"/>
            </a:duotone>
            <a:extLst>
              <a:ext uri="{28A0092B-C50C-407E-A947-70E740481C1C}">
                <a14:useLocalDpi xmlns:a14="http://schemas.microsoft.com/office/drawing/2010/main" val="0"/>
              </a:ext>
            </a:extLst>
          </a:blip>
          <a:stretch>
            <a:fillRect/>
          </a:stretch>
        </p:blipFill>
        <p:spPr>
          <a:xfrm>
            <a:off x="2027609" y="3528927"/>
            <a:ext cx="774994" cy="890033"/>
          </a:xfrm>
          <a:prstGeom prst="rect">
            <a:avLst/>
          </a:prstGeom>
        </p:spPr>
      </p:pic>
      <p:sp>
        <p:nvSpPr>
          <p:cNvPr id="50" name="Rectangle 49"/>
          <p:cNvSpPr/>
          <p:nvPr/>
        </p:nvSpPr>
        <p:spPr>
          <a:xfrm>
            <a:off x="3441352" y="4465766"/>
            <a:ext cx="766557" cy="369332"/>
          </a:xfrm>
          <a:prstGeom prst="rect">
            <a:avLst/>
          </a:prstGeom>
        </p:spPr>
        <p:txBody>
          <a:bodyPr wrap="none">
            <a:spAutoFit/>
          </a:bodyPr>
          <a:lstStyle/>
          <a:p>
            <a:pPr algn="ctr"/>
            <a:r>
              <a:rPr lang="en-GB" b="1" dirty="0" smtClean="0"/>
              <a:t>0.02 £</a:t>
            </a:r>
            <a:endParaRPr lang="en-GB" b="1" dirty="0"/>
          </a:p>
        </p:txBody>
      </p:sp>
      <p:pic>
        <p:nvPicPr>
          <p:cNvPr id="51" name="Picture 50"/>
          <p:cNvPicPr>
            <a:picLocks noChangeAspect="1"/>
          </p:cNvPicPr>
          <p:nvPr/>
        </p:nvPicPr>
        <p:blipFill>
          <a:blip r:embed="rId4">
            <a:duotone>
              <a:schemeClr val="accent4">
                <a:shade val="45000"/>
                <a:satMod val="135000"/>
              </a:schemeClr>
              <a:prstClr val="white"/>
            </a:duotone>
            <a:extLst>
              <a:ext uri="{28A0092B-C50C-407E-A947-70E740481C1C}">
                <a14:useLocalDpi xmlns:a14="http://schemas.microsoft.com/office/drawing/2010/main" val="0"/>
              </a:ext>
            </a:extLst>
          </a:blip>
          <a:stretch>
            <a:fillRect/>
          </a:stretch>
        </p:blipFill>
        <p:spPr>
          <a:xfrm>
            <a:off x="3646146" y="4030908"/>
            <a:ext cx="337895" cy="388052"/>
          </a:xfrm>
          <a:prstGeom prst="rect">
            <a:avLst/>
          </a:prstGeom>
        </p:spPr>
      </p:pic>
      <p:sp>
        <p:nvSpPr>
          <p:cNvPr id="59" name="Rectangle 58"/>
          <p:cNvSpPr/>
          <p:nvPr/>
        </p:nvSpPr>
        <p:spPr>
          <a:xfrm>
            <a:off x="7625881" y="2999785"/>
            <a:ext cx="2953127" cy="1918270"/>
          </a:xfrm>
          <a:prstGeom prst="rect">
            <a:avLst/>
          </a:prstGeom>
          <a:noFill/>
          <a:ln w="28575">
            <a:solidFill>
              <a:schemeClr val="tx1"/>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n w="0"/>
              <a:solidFill>
                <a:schemeClr val="tx1"/>
              </a:solidFill>
              <a:effectLst>
                <a:outerShdw blurRad="38100" dist="19050" dir="2700000" algn="tl" rotWithShape="0">
                  <a:schemeClr val="dk1">
                    <a:alpha val="40000"/>
                  </a:schemeClr>
                </a:outerShdw>
              </a:effectLst>
            </a:endParaRPr>
          </a:p>
        </p:txBody>
      </p:sp>
      <p:pic>
        <p:nvPicPr>
          <p:cNvPr id="60" name="Picture 59"/>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231341" y="3258870"/>
            <a:ext cx="1161039" cy="1160090"/>
          </a:xfrm>
          <a:prstGeom prst="rect">
            <a:avLst/>
          </a:prstGeom>
        </p:spPr>
      </p:pic>
      <p:pic>
        <p:nvPicPr>
          <p:cNvPr id="61" name="Picture 60"/>
          <p:cNvPicPr>
            <a:picLocks noChangeAspect="1"/>
          </p:cNvPicPr>
          <p:nvPr/>
        </p:nvPicPr>
        <p:blipFill rotWithShape="1">
          <a:blip r:embed="rId3">
            <a:extLst>
              <a:ext uri="{28A0092B-C50C-407E-A947-70E740481C1C}">
                <a14:useLocalDpi xmlns:a14="http://schemas.microsoft.com/office/drawing/2010/main" val="0"/>
              </a:ext>
            </a:extLst>
          </a:blip>
          <a:srcRect l="5766"/>
          <a:stretch/>
        </p:blipFill>
        <p:spPr>
          <a:xfrm>
            <a:off x="7829197" y="3263454"/>
            <a:ext cx="1160089" cy="1160090"/>
          </a:xfrm>
          <a:prstGeom prst="rect">
            <a:avLst/>
          </a:prstGeom>
        </p:spPr>
      </p:pic>
      <p:sp>
        <p:nvSpPr>
          <p:cNvPr id="62" name="Rectangle 61"/>
          <p:cNvSpPr/>
          <p:nvPr/>
        </p:nvSpPr>
        <p:spPr>
          <a:xfrm>
            <a:off x="8019892" y="4463991"/>
            <a:ext cx="766557" cy="369332"/>
          </a:xfrm>
          <a:prstGeom prst="rect">
            <a:avLst/>
          </a:prstGeom>
        </p:spPr>
        <p:txBody>
          <a:bodyPr wrap="none">
            <a:spAutoFit/>
          </a:bodyPr>
          <a:lstStyle/>
          <a:p>
            <a:pPr algn="ctr"/>
            <a:r>
              <a:rPr lang="en-GB" b="1" dirty="0" smtClean="0"/>
              <a:t>0.02 £</a:t>
            </a:r>
            <a:endParaRPr lang="en-GB" b="1" dirty="0"/>
          </a:p>
        </p:txBody>
      </p:sp>
      <p:sp>
        <p:nvSpPr>
          <p:cNvPr id="63" name="Rectangle 62"/>
          <p:cNvSpPr/>
          <p:nvPr/>
        </p:nvSpPr>
        <p:spPr>
          <a:xfrm>
            <a:off x="9455269" y="4465766"/>
            <a:ext cx="766557" cy="369332"/>
          </a:xfrm>
          <a:prstGeom prst="rect">
            <a:avLst/>
          </a:prstGeom>
        </p:spPr>
        <p:txBody>
          <a:bodyPr wrap="none">
            <a:spAutoFit/>
          </a:bodyPr>
          <a:lstStyle/>
          <a:p>
            <a:pPr algn="ctr"/>
            <a:r>
              <a:rPr lang="en-GB" b="1" dirty="0" smtClean="0"/>
              <a:t>0.08 £</a:t>
            </a:r>
            <a:endParaRPr lang="en-GB" b="1" dirty="0"/>
          </a:p>
        </p:txBody>
      </p:sp>
      <p:pic>
        <p:nvPicPr>
          <p:cNvPr id="64" name="Picture 63"/>
          <p:cNvPicPr>
            <a:picLocks noChangeAspect="1"/>
          </p:cNvPicPr>
          <p:nvPr/>
        </p:nvPicPr>
        <p:blipFill>
          <a:blip r:embed="rId4">
            <a:duotone>
              <a:schemeClr val="accent4">
                <a:shade val="45000"/>
                <a:satMod val="135000"/>
              </a:schemeClr>
              <a:prstClr val="white"/>
            </a:duotone>
            <a:extLst>
              <a:ext uri="{28A0092B-C50C-407E-A947-70E740481C1C}">
                <a14:useLocalDpi xmlns:a14="http://schemas.microsoft.com/office/drawing/2010/main" val="0"/>
              </a:ext>
            </a:extLst>
          </a:blip>
          <a:stretch>
            <a:fillRect/>
          </a:stretch>
        </p:blipFill>
        <p:spPr>
          <a:xfrm>
            <a:off x="8236147" y="4024098"/>
            <a:ext cx="337895" cy="388052"/>
          </a:xfrm>
          <a:prstGeom prst="rect">
            <a:avLst/>
          </a:prstGeom>
        </p:spPr>
      </p:pic>
      <p:pic>
        <p:nvPicPr>
          <p:cNvPr id="65" name="Picture 64"/>
          <p:cNvPicPr>
            <a:picLocks noChangeAspect="1"/>
          </p:cNvPicPr>
          <p:nvPr/>
        </p:nvPicPr>
        <p:blipFill>
          <a:blip r:embed="rId4">
            <a:duotone>
              <a:schemeClr val="accent4">
                <a:shade val="45000"/>
                <a:satMod val="135000"/>
              </a:schemeClr>
              <a:prstClr val="white"/>
            </a:duotone>
            <a:extLst>
              <a:ext uri="{28A0092B-C50C-407E-A947-70E740481C1C}">
                <a14:useLocalDpi xmlns:a14="http://schemas.microsoft.com/office/drawing/2010/main" val="0"/>
              </a:ext>
            </a:extLst>
          </a:blip>
          <a:stretch>
            <a:fillRect/>
          </a:stretch>
        </p:blipFill>
        <p:spPr>
          <a:xfrm>
            <a:off x="9459679" y="3549012"/>
            <a:ext cx="774994" cy="890033"/>
          </a:xfrm>
          <a:prstGeom prst="rect">
            <a:avLst/>
          </a:prstGeom>
        </p:spPr>
      </p:pic>
    </p:spTree>
    <p:extLst>
      <p:ext uri="{BB962C8B-B14F-4D97-AF65-F5344CB8AC3E}">
        <p14:creationId xmlns:p14="http://schemas.microsoft.com/office/powerpoint/2010/main" val="136129633"/>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ounded Rectangle 11"/>
          <p:cNvSpPr/>
          <p:nvPr/>
        </p:nvSpPr>
        <p:spPr>
          <a:xfrm>
            <a:off x="1" y="874795"/>
            <a:ext cx="12191999" cy="5778130"/>
          </a:xfrm>
          <a:prstGeom prst="roundRect">
            <a:avLst>
              <a:gd name="adj" fmla="val 9731"/>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r>
              <a:rPr lang="en-US" b="1" dirty="0" smtClean="0">
                <a:solidFill>
                  <a:schemeClr val="tx1"/>
                </a:solidFill>
              </a:rPr>
              <a:t>So let’s see how does your daily journeys between the planets will look like. </a:t>
            </a:r>
          </a:p>
          <a:p>
            <a:endParaRPr lang="en-US" b="1" dirty="0">
              <a:solidFill>
                <a:schemeClr val="tx1"/>
              </a:solidFill>
            </a:endParaRPr>
          </a:p>
          <a:p>
            <a:r>
              <a:rPr lang="en-US" b="1" dirty="0" smtClean="0">
                <a:solidFill>
                  <a:schemeClr val="tx1"/>
                </a:solidFill>
              </a:rPr>
              <a:t>Most of the days, you wake up on the planet </a:t>
            </a:r>
            <a:r>
              <a:rPr lang="en-US" b="1" dirty="0" smtClean="0">
                <a:solidFill>
                  <a:schemeClr val="tx1"/>
                </a:solidFill>
              </a:rPr>
              <a:t>Earth </a:t>
            </a:r>
            <a:r>
              <a:rPr lang="en-US" b="1" dirty="0" smtClean="0">
                <a:solidFill>
                  <a:schemeClr val="tx1"/>
                </a:solidFill>
              </a:rPr>
              <a:t>and start your journey from there. In such days, you should quickly choose between two spaceships. The black spaceship always takes you to the planet </a:t>
            </a:r>
            <a:r>
              <a:rPr lang="en-US" b="1" dirty="0" smtClean="0">
                <a:solidFill>
                  <a:schemeClr val="tx1"/>
                </a:solidFill>
              </a:rPr>
              <a:t>Brown-dust, </a:t>
            </a:r>
            <a:r>
              <a:rPr lang="en-US" b="1" dirty="0">
                <a:solidFill>
                  <a:schemeClr val="tx1"/>
                </a:solidFill>
              </a:rPr>
              <a:t>and </a:t>
            </a:r>
            <a:r>
              <a:rPr lang="en-US" b="1" dirty="0" smtClean="0">
                <a:solidFill>
                  <a:schemeClr val="tx1"/>
                </a:solidFill>
              </a:rPr>
              <a:t>the red spaceship always takes you to the planet </a:t>
            </a:r>
            <a:r>
              <a:rPr lang="en-US" b="1" dirty="0" smtClean="0">
                <a:solidFill>
                  <a:schemeClr val="tx1"/>
                </a:solidFill>
              </a:rPr>
              <a:t>Gray-dust.</a:t>
            </a:r>
            <a:endParaRPr lang="en-US" b="1" dirty="0">
              <a:solidFill>
                <a:schemeClr val="tx1"/>
              </a:solidFill>
            </a:endParaRPr>
          </a:p>
        </p:txBody>
      </p:sp>
      <p:sp>
        <p:nvSpPr>
          <p:cNvPr id="18" name="TextBox 17"/>
          <p:cNvSpPr txBox="1"/>
          <p:nvPr/>
        </p:nvSpPr>
        <p:spPr>
          <a:xfrm>
            <a:off x="4015277" y="138000"/>
            <a:ext cx="4161443" cy="461665"/>
          </a:xfrm>
          <a:prstGeom prst="rect">
            <a:avLst/>
          </a:prstGeom>
          <a:noFill/>
        </p:spPr>
        <p:txBody>
          <a:bodyPr wrap="square" rtlCol="0">
            <a:spAutoFit/>
          </a:bodyPr>
          <a:lstStyle/>
          <a:p>
            <a:pPr algn="ctr"/>
            <a:r>
              <a:rPr lang="en-GB" sz="2400" b="1" dirty="0" smtClean="0"/>
              <a:t>Instruction</a:t>
            </a:r>
            <a:endParaRPr lang="en-GB" sz="2400" b="1" dirty="0"/>
          </a:p>
        </p:txBody>
      </p:sp>
      <p:pic>
        <p:nvPicPr>
          <p:cNvPr id="25" name="Picture 2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780071" y="2865134"/>
            <a:ext cx="822960" cy="822960"/>
          </a:xfrm>
          <a:prstGeom prst="rect">
            <a:avLst/>
          </a:prstGeom>
          <a:effectLst>
            <a:outerShdw blurRad="50800" dist="38100" dir="5400000" algn="t" rotWithShape="0">
              <a:prstClr val="black">
                <a:alpha val="40000"/>
              </a:prstClr>
            </a:outerShdw>
          </a:effectLst>
        </p:spPr>
      </p:pic>
      <p:pic>
        <p:nvPicPr>
          <p:cNvPr id="26" name="Content Placeholder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96878" y="2865134"/>
            <a:ext cx="822960" cy="822960"/>
          </a:xfrm>
          <a:prstGeom prst="rect">
            <a:avLst/>
          </a:prstGeom>
          <a:effectLst>
            <a:outerShdw blurRad="50800" dist="38100" dir="5400000" algn="t" rotWithShape="0">
              <a:prstClr val="black">
                <a:alpha val="40000"/>
              </a:prstClr>
            </a:outerShdw>
          </a:effectLst>
        </p:spPr>
      </p:pic>
      <p:pic>
        <p:nvPicPr>
          <p:cNvPr id="28" name="Content Placeholder 8"/>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573144" y="3750274"/>
            <a:ext cx="629467" cy="1289998"/>
          </a:xfrm>
          <a:prstGeom prst="rect">
            <a:avLst/>
          </a:prstGeom>
          <a:effectLst>
            <a:outerShdw blurRad="50800" dist="38100" dir="5400000" algn="t" rotWithShape="0">
              <a:prstClr val="black">
                <a:alpha val="40000"/>
              </a:prstClr>
            </a:outerShdw>
          </a:effectLst>
          <a:scene3d>
            <a:camera prst="orthographicFront">
              <a:rot lat="0" lon="0" rev="1200000"/>
            </a:camera>
            <a:lightRig rig="threePt" dir="t"/>
          </a:scene3d>
        </p:spPr>
      </p:pic>
      <p:pic>
        <p:nvPicPr>
          <p:cNvPr id="29" name="Picture 28"/>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rot="1200000">
            <a:off x="2516536" y="3750274"/>
            <a:ext cx="632181" cy="1289997"/>
          </a:xfrm>
          <a:prstGeom prst="rect">
            <a:avLst/>
          </a:prstGeom>
          <a:effectLst>
            <a:outerShdw blurRad="50800" dist="38100" dir="5400000" algn="t" rotWithShape="0">
              <a:prstClr val="black">
                <a:alpha val="40000"/>
              </a:prstClr>
            </a:outerShdw>
          </a:effectLst>
        </p:spPr>
      </p:pic>
      <p:sp>
        <p:nvSpPr>
          <p:cNvPr id="3" name="Rectangle 2"/>
          <p:cNvSpPr/>
          <p:nvPr/>
        </p:nvSpPr>
        <p:spPr>
          <a:xfrm>
            <a:off x="946911" y="2636451"/>
            <a:ext cx="2845837" cy="3662776"/>
          </a:xfrm>
          <a:prstGeom prst="rect">
            <a:avLst/>
          </a:prstGeom>
          <a:noFill/>
          <a:ln w="28575">
            <a:solidFill>
              <a:schemeClr val="tx1"/>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n w="0"/>
              <a:solidFill>
                <a:schemeClr val="tx1"/>
              </a:solidFill>
              <a:effectLst>
                <a:outerShdw blurRad="38100" dist="19050" dir="2700000" algn="tl" rotWithShape="0">
                  <a:schemeClr val="dk1">
                    <a:alpha val="40000"/>
                  </a:schemeClr>
                </a:outerShdw>
              </a:effectLst>
            </a:endParaRPr>
          </a:p>
        </p:txBody>
      </p:sp>
      <p:pic>
        <p:nvPicPr>
          <p:cNvPr id="4" name="Picture 3"/>
          <p:cNvPicPr>
            <a:picLocks noChangeAspect="1"/>
          </p:cNvPicPr>
          <p:nvPr/>
        </p:nvPicPr>
        <p:blipFill>
          <a:blip r:embed="rId6"/>
          <a:stretch>
            <a:fillRect/>
          </a:stretch>
        </p:blipFill>
        <p:spPr>
          <a:xfrm>
            <a:off x="1283067" y="5456283"/>
            <a:ext cx="2179357" cy="759013"/>
          </a:xfrm>
          <a:prstGeom prst="rect">
            <a:avLst/>
          </a:prstGeom>
        </p:spPr>
      </p:pic>
      <p:pic>
        <p:nvPicPr>
          <p:cNvPr id="30" name="Picture 29"/>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1912630" y="4948119"/>
            <a:ext cx="914400" cy="914400"/>
          </a:xfrm>
          <a:prstGeom prst="rect">
            <a:avLst/>
          </a:prstGeom>
          <a:effectLst>
            <a:outerShdw blurRad="50800" dist="38100" dir="5400000" algn="t" rotWithShape="0">
              <a:prstClr val="black">
                <a:alpha val="40000"/>
              </a:prstClr>
            </a:outerShdw>
          </a:effectLst>
        </p:spPr>
      </p:pic>
      <p:sp>
        <p:nvSpPr>
          <p:cNvPr id="5" name="Rectangle 4"/>
          <p:cNvSpPr/>
          <p:nvPr/>
        </p:nvSpPr>
        <p:spPr>
          <a:xfrm>
            <a:off x="3054928" y="5925411"/>
            <a:ext cx="379378" cy="115231"/>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Rectangle 31"/>
          <p:cNvSpPr/>
          <p:nvPr/>
        </p:nvSpPr>
        <p:spPr>
          <a:xfrm>
            <a:off x="1312183" y="5922167"/>
            <a:ext cx="312779" cy="115231"/>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3" name="Picture 3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204163" y="2863986"/>
            <a:ext cx="822960" cy="822960"/>
          </a:xfrm>
          <a:prstGeom prst="rect">
            <a:avLst/>
          </a:prstGeom>
          <a:effectLst>
            <a:outerShdw blurRad="50800" dist="38100" dir="5400000" algn="t" rotWithShape="0">
              <a:prstClr val="black">
                <a:alpha val="40000"/>
              </a:prstClr>
            </a:outerShdw>
          </a:effectLst>
        </p:spPr>
      </p:pic>
      <p:sp>
        <p:nvSpPr>
          <p:cNvPr id="37" name="Rectangle 36"/>
          <p:cNvSpPr/>
          <p:nvPr/>
        </p:nvSpPr>
        <p:spPr>
          <a:xfrm>
            <a:off x="8054196" y="2635303"/>
            <a:ext cx="2845837" cy="3662776"/>
          </a:xfrm>
          <a:prstGeom prst="rect">
            <a:avLst/>
          </a:prstGeom>
          <a:noFill/>
          <a:ln w="28575">
            <a:solidFill>
              <a:schemeClr val="tx1"/>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n w="0"/>
              <a:solidFill>
                <a:schemeClr val="tx1"/>
              </a:solidFill>
              <a:effectLst>
                <a:outerShdw blurRad="38100" dist="19050" dir="2700000" algn="tl" rotWithShape="0">
                  <a:schemeClr val="dk1">
                    <a:alpha val="40000"/>
                  </a:schemeClr>
                </a:outerShdw>
              </a:effectLst>
            </a:endParaRPr>
          </a:p>
        </p:txBody>
      </p:sp>
      <p:pic>
        <p:nvPicPr>
          <p:cNvPr id="38" name="Picture 37"/>
          <p:cNvPicPr>
            <a:picLocks noChangeAspect="1"/>
          </p:cNvPicPr>
          <p:nvPr/>
        </p:nvPicPr>
        <p:blipFill>
          <a:blip r:embed="rId6"/>
          <a:stretch>
            <a:fillRect/>
          </a:stretch>
        </p:blipFill>
        <p:spPr>
          <a:xfrm>
            <a:off x="8390352" y="5455135"/>
            <a:ext cx="2179357" cy="759013"/>
          </a:xfrm>
          <a:prstGeom prst="rect">
            <a:avLst/>
          </a:prstGeom>
        </p:spPr>
      </p:pic>
      <p:pic>
        <p:nvPicPr>
          <p:cNvPr id="39" name="Picture 38"/>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9019915" y="4946971"/>
            <a:ext cx="914400" cy="914400"/>
          </a:xfrm>
          <a:prstGeom prst="rect">
            <a:avLst/>
          </a:prstGeom>
          <a:effectLst>
            <a:outerShdw blurRad="50800" dist="38100" dir="5400000" algn="t" rotWithShape="0">
              <a:prstClr val="black">
                <a:alpha val="40000"/>
              </a:prstClr>
            </a:outerShdw>
          </a:effectLst>
        </p:spPr>
      </p:pic>
      <p:sp>
        <p:nvSpPr>
          <p:cNvPr id="42" name="Rectangle 41"/>
          <p:cNvSpPr/>
          <p:nvPr/>
        </p:nvSpPr>
        <p:spPr>
          <a:xfrm>
            <a:off x="10162213" y="5924263"/>
            <a:ext cx="379378" cy="115231"/>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 name="Rectangle 46"/>
          <p:cNvSpPr/>
          <p:nvPr/>
        </p:nvSpPr>
        <p:spPr>
          <a:xfrm>
            <a:off x="8419468" y="5921019"/>
            <a:ext cx="312779" cy="115231"/>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9" name="Content Placeholder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886839" y="2856954"/>
            <a:ext cx="822960" cy="822960"/>
          </a:xfrm>
          <a:prstGeom prst="rect">
            <a:avLst/>
          </a:prstGeom>
          <a:effectLst>
            <a:outerShdw blurRad="50800" dist="38100" dir="5400000" algn="t" rotWithShape="0">
              <a:prstClr val="black">
                <a:alpha val="40000"/>
              </a:prstClr>
            </a:outerShdw>
          </a:effectLst>
        </p:spPr>
      </p:pic>
      <p:pic>
        <p:nvPicPr>
          <p:cNvPr id="52" name="Content Placeholder 8"/>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rot="1210534" flipH="1">
            <a:off x="9633863" y="3750510"/>
            <a:ext cx="629467" cy="1289998"/>
          </a:xfrm>
          <a:prstGeom prst="rect">
            <a:avLst/>
          </a:prstGeom>
          <a:effectLst>
            <a:outerShdw blurRad="50800" dist="38100" dir="5400000" algn="t" rotWithShape="0">
              <a:prstClr val="black">
                <a:alpha val="40000"/>
              </a:prstClr>
            </a:outerShdw>
          </a:effectLst>
          <a:scene3d>
            <a:camera prst="orthographicFront">
              <a:rot lat="0" lon="0" rev="0"/>
            </a:camera>
            <a:lightRig rig="threePt" dir="t"/>
          </a:scene3d>
        </p:spPr>
      </p:pic>
      <p:pic>
        <p:nvPicPr>
          <p:cNvPr id="53" name="Picture 52"/>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rot="20400000" flipH="1">
            <a:off x="8688228" y="3749125"/>
            <a:ext cx="632181" cy="1289997"/>
          </a:xfrm>
          <a:prstGeom prst="rect">
            <a:avLst/>
          </a:prstGeom>
          <a:effectLst>
            <a:outerShdw blurRad="50800" dist="38100" dir="5400000" algn="t" rotWithShape="0">
              <a:prstClr val="black">
                <a:alpha val="40000"/>
              </a:prstClr>
            </a:outerShdw>
          </a:effectLst>
        </p:spPr>
      </p:pic>
      <p:sp>
        <p:nvSpPr>
          <p:cNvPr id="6" name="TextBox 5"/>
          <p:cNvSpPr txBox="1"/>
          <p:nvPr/>
        </p:nvSpPr>
        <p:spPr>
          <a:xfrm>
            <a:off x="3932892" y="2503413"/>
            <a:ext cx="4021634" cy="3970318"/>
          </a:xfrm>
          <a:prstGeom prst="rect">
            <a:avLst/>
          </a:prstGeom>
          <a:noFill/>
        </p:spPr>
        <p:txBody>
          <a:bodyPr wrap="square" rtlCol="0">
            <a:spAutoFit/>
          </a:bodyPr>
          <a:lstStyle/>
          <a:p>
            <a:pPr algn="just"/>
            <a:r>
              <a:rPr lang="en-US" b="1" dirty="0" smtClean="0"/>
              <a:t>You can choose your spaceship by pressing the left or the right shift-keys on the keyboard. But note that the location of the spaceship might change everyday. So for choosing a specific spaceship, you should press the left shift-key on some days, but the right shift-key on some other days. </a:t>
            </a:r>
          </a:p>
          <a:p>
            <a:pPr algn="just"/>
            <a:endParaRPr lang="en-US" sz="1400" b="1" dirty="0"/>
          </a:p>
          <a:p>
            <a:pPr algn="just"/>
            <a:r>
              <a:rPr lang="en-US" b="1" dirty="0" smtClean="0"/>
              <a:t>You have less than one second for making your choice. If you don’t respond fast enough, you will lose the money you could have obtained on that day, and the next day starts.</a:t>
            </a:r>
            <a:endParaRPr lang="en-US" b="1" dirty="0"/>
          </a:p>
        </p:txBody>
      </p:sp>
    </p:spTree>
    <p:extLst>
      <p:ext uri="{BB962C8B-B14F-4D97-AF65-F5344CB8AC3E}">
        <p14:creationId xmlns:p14="http://schemas.microsoft.com/office/powerpoint/2010/main" val="2116573034"/>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2" name="Rounded Rectangle 11"/>
          <p:cNvSpPr/>
          <p:nvPr/>
        </p:nvSpPr>
        <p:spPr>
          <a:xfrm>
            <a:off x="1" y="874795"/>
            <a:ext cx="12191999" cy="5778130"/>
          </a:xfrm>
          <a:prstGeom prst="roundRect">
            <a:avLst>
              <a:gd name="adj" fmla="val 9731"/>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r>
              <a:rPr lang="en-US" b="1" dirty="0" smtClean="0">
                <a:solidFill>
                  <a:schemeClr val="tx1"/>
                </a:solidFill>
              </a:rPr>
              <a:t>So let’s see how does your daily journeys between the planets will look like. </a:t>
            </a:r>
          </a:p>
          <a:p>
            <a:endParaRPr lang="en-US" b="1" dirty="0">
              <a:solidFill>
                <a:schemeClr val="tx1"/>
              </a:solidFill>
            </a:endParaRPr>
          </a:p>
          <a:p>
            <a:r>
              <a:rPr lang="en-US" b="1" dirty="0" smtClean="0">
                <a:solidFill>
                  <a:schemeClr val="tx1"/>
                </a:solidFill>
              </a:rPr>
              <a:t>Most of the days, you wake up on the planet </a:t>
            </a:r>
            <a:r>
              <a:rPr lang="en-US" b="1" dirty="0" smtClean="0">
                <a:solidFill>
                  <a:schemeClr val="tx1"/>
                </a:solidFill>
              </a:rPr>
              <a:t>Earth </a:t>
            </a:r>
            <a:r>
              <a:rPr lang="en-US" b="1" dirty="0" smtClean="0">
                <a:solidFill>
                  <a:schemeClr val="tx1"/>
                </a:solidFill>
              </a:rPr>
              <a:t>and start your journey from there. In such days, you should quickly choose between two spaceships. The black spaceship always takes you to the planet </a:t>
            </a:r>
            <a:r>
              <a:rPr lang="en-US" b="1" dirty="0" smtClean="0">
                <a:solidFill>
                  <a:schemeClr val="tx1"/>
                </a:solidFill>
              </a:rPr>
              <a:t>Gray-dust, </a:t>
            </a:r>
            <a:r>
              <a:rPr lang="en-US" b="1" dirty="0">
                <a:solidFill>
                  <a:schemeClr val="tx1"/>
                </a:solidFill>
              </a:rPr>
              <a:t>and </a:t>
            </a:r>
            <a:r>
              <a:rPr lang="en-US" b="1" dirty="0" smtClean="0">
                <a:solidFill>
                  <a:schemeClr val="tx1"/>
                </a:solidFill>
              </a:rPr>
              <a:t>the red spaceship always takes you to the planet </a:t>
            </a:r>
            <a:r>
              <a:rPr lang="en-US" b="1" dirty="0" smtClean="0">
                <a:solidFill>
                  <a:schemeClr val="tx1"/>
                </a:solidFill>
              </a:rPr>
              <a:t>Brown-dust.</a:t>
            </a:r>
            <a:endParaRPr lang="en-US" b="1" dirty="0">
              <a:solidFill>
                <a:schemeClr val="tx1"/>
              </a:solidFill>
            </a:endParaRPr>
          </a:p>
        </p:txBody>
      </p:sp>
      <p:sp>
        <p:nvSpPr>
          <p:cNvPr id="18" name="TextBox 17"/>
          <p:cNvSpPr txBox="1"/>
          <p:nvPr/>
        </p:nvSpPr>
        <p:spPr>
          <a:xfrm>
            <a:off x="4015277" y="138000"/>
            <a:ext cx="4161443" cy="461665"/>
          </a:xfrm>
          <a:prstGeom prst="rect">
            <a:avLst/>
          </a:prstGeom>
          <a:noFill/>
        </p:spPr>
        <p:txBody>
          <a:bodyPr wrap="square" rtlCol="0">
            <a:spAutoFit/>
          </a:bodyPr>
          <a:lstStyle/>
          <a:p>
            <a:pPr algn="ctr"/>
            <a:r>
              <a:rPr lang="en-GB" sz="2400" b="1" dirty="0" smtClean="0"/>
              <a:t>Instruction</a:t>
            </a:r>
            <a:endParaRPr lang="en-GB" sz="2400" b="1" dirty="0"/>
          </a:p>
        </p:txBody>
      </p:sp>
      <p:pic>
        <p:nvPicPr>
          <p:cNvPr id="25" name="Picture 2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16275" y="2863986"/>
            <a:ext cx="822960" cy="822960"/>
          </a:xfrm>
          <a:prstGeom prst="rect">
            <a:avLst/>
          </a:prstGeom>
          <a:effectLst>
            <a:outerShdw blurRad="50800" dist="38100" dir="5400000" algn="t" rotWithShape="0">
              <a:prstClr val="black">
                <a:alpha val="40000"/>
              </a:prstClr>
            </a:outerShdw>
          </a:effectLst>
        </p:spPr>
      </p:pic>
      <p:pic>
        <p:nvPicPr>
          <p:cNvPr id="28" name="Content Placeholder 8"/>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573144" y="3750274"/>
            <a:ext cx="629467" cy="1289998"/>
          </a:xfrm>
          <a:prstGeom prst="rect">
            <a:avLst/>
          </a:prstGeom>
          <a:effectLst>
            <a:outerShdw blurRad="50800" dist="38100" dir="5400000" algn="t" rotWithShape="0">
              <a:prstClr val="black">
                <a:alpha val="40000"/>
              </a:prstClr>
            </a:outerShdw>
          </a:effectLst>
          <a:scene3d>
            <a:camera prst="orthographicFront">
              <a:rot lat="0" lon="0" rev="1200000"/>
            </a:camera>
            <a:lightRig rig="threePt" dir="t"/>
          </a:scene3d>
        </p:spPr>
      </p:pic>
      <p:pic>
        <p:nvPicPr>
          <p:cNvPr id="29" name="Picture 28"/>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rot="1200000">
            <a:off x="2516536" y="3750274"/>
            <a:ext cx="632181" cy="1289997"/>
          </a:xfrm>
          <a:prstGeom prst="rect">
            <a:avLst/>
          </a:prstGeom>
          <a:effectLst>
            <a:outerShdw blurRad="50800" dist="38100" dir="5400000" algn="t" rotWithShape="0">
              <a:prstClr val="black">
                <a:alpha val="40000"/>
              </a:prstClr>
            </a:outerShdw>
          </a:effectLst>
        </p:spPr>
      </p:pic>
      <p:sp>
        <p:nvSpPr>
          <p:cNvPr id="3" name="Rectangle 2"/>
          <p:cNvSpPr/>
          <p:nvPr/>
        </p:nvSpPr>
        <p:spPr>
          <a:xfrm>
            <a:off x="946911" y="2636451"/>
            <a:ext cx="2845837" cy="3662776"/>
          </a:xfrm>
          <a:prstGeom prst="rect">
            <a:avLst/>
          </a:prstGeom>
          <a:noFill/>
          <a:ln w="28575">
            <a:solidFill>
              <a:schemeClr val="tx1"/>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n w="0"/>
              <a:solidFill>
                <a:schemeClr val="tx1"/>
              </a:solidFill>
              <a:effectLst>
                <a:outerShdw blurRad="38100" dist="19050" dir="2700000" algn="tl" rotWithShape="0">
                  <a:schemeClr val="dk1">
                    <a:alpha val="40000"/>
                  </a:schemeClr>
                </a:outerShdw>
              </a:effectLst>
            </a:endParaRPr>
          </a:p>
        </p:txBody>
      </p:sp>
      <p:pic>
        <p:nvPicPr>
          <p:cNvPr id="4" name="Picture 3"/>
          <p:cNvPicPr>
            <a:picLocks noChangeAspect="1"/>
          </p:cNvPicPr>
          <p:nvPr/>
        </p:nvPicPr>
        <p:blipFill>
          <a:blip r:embed="rId5"/>
          <a:stretch>
            <a:fillRect/>
          </a:stretch>
        </p:blipFill>
        <p:spPr>
          <a:xfrm>
            <a:off x="1283067" y="5456283"/>
            <a:ext cx="2179357" cy="759013"/>
          </a:xfrm>
          <a:prstGeom prst="rect">
            <a:avLst/>
          </a:prstGeom>
        </p:spPr>
      </p:pic>
      <p:pic>
        <p:nvPicPr>
          <p:cNvPr id="30" name="Picture 29"/>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912630" y="4948119"/>
            <a:ext cx="914400" cy="914400"/>
          </a:xfrm>
          <a:prstGeom prst="rect">
            <a:avLst/>
          </a:prstGeom>
          <a:effectLst>
            <a:outerShdw blurRad="50800" dist="38100" dir="5400000" algn="t" rotWithShape="0">
              <a:prstClr val="black">
                <a:alpha val="40000"/>
              </a:prstClr>
            </a:outerShdw>
          </a:effectLst>
        </p:spPr>
      </p:pic>
      <p:sp>
        <p:nvSpPr>
          <p:cNvPr id="5" name="Rectangle 4"/>
          <p:cNvSpPr/>
          <p:nvPr/>
        </p:nvSpPr>
        <p:spPr>
          <a:xfrm>
            <a:off x="3054928" y="5925411"/>
            <a:ext cx="379378" cy="115231"/>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Rectangle 31"/>
          <p:cNvSpPr/>
          <p:nvPr/>
        </p:nvSpPr>
        <p:spPr>
          <a:xfrm>
            <a:off x="1312183" y="5922167"/>
            <a:ext cx="312779" cy="115231"/>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Rectangle 36"/>
          <p:cNvSpPr/>
          <p:nvPr/>
        </p:nvSpPr>
        <p:spPr>
          <a:xfrm>
            <a:off x="8054196" y="2635303"/>
            <a:ext cx="2845837" cy="3662776"/>
          </a:xfrm>
          <a:prstGeom prst="rect">
            <a:avLst/>
          </a:prstGeom>
          <a:noFill/>
          <a:ln w="28575">
            <a:solidFill>
              <a:schemeClr val="tx1"/>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n w="0"/>
              <a:solidFill>
                <a:schemeClr val="tx1"/>
              </a:solidFill>
              <a:effectLst>
                <a:outerShdw blurRad="38100" dist="19050" dir="2700000" algn="tl" rotWithShape="0">
                  <a:schemeClr val="dk1">
                    <a:alpha val="40000"/>
                  </a:schemeClr>
                </a:outerShdw>
              </a:effectLst>
            </a:endParaRPr>
          </a:p>
        </p:txBody>
      </p:sp>
      <p:pic>
        <p:nvPicPr>
          <p:cNvPr id="38" name="Picture 37"/>
          <p:cNvPicPr>
            <a:picLocks noChangeAspect="1"/>
          </p:cNvPicPr>
          <p:nvPr/>
        </p:nvPicPr>
        <p:blipFill>
          <a:blip r:embed="rId5"/>
          <a:stretch>
            <a:fillRect/>
          </a:stretch>
        </p:blipFill>
        <p:spPr>
          <a:xfrm>
            <a:off x="8390352" y="5455135"/>
            <a:ext cx="2179357" cy="759013"/>
          </a:xfrm>
          <a:prstGeom prst="rect">
            <a:avLst/>
          </a:prstGeom>
        </p:spPr>
      </p:pic>
      <p:pic>
        <p:nvPicPr>
          <p:cNvPr id="39" name="Picture 38"/>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9019915" y="4946971"/>
            <a:ext cx="914400" cy="914400"/>
          </a:xfrm>
          <a:prstGeom prst="rect">
            <a:avLst/>
          </a:prstGeom>
          <a:effectLst>
            <a:outerShdw blurRad="50800" dist="38100" dir="5400000" algn="t" rotWithShape="0">
              <a:prstClr val="black">
                <a:alpha val="40000"/>
              </a:prstClr>
            </a:outerShdw>
          </a:effectLst>
        </p:spPr>
      </p:pic>
      <p:sp>
        <p:nvSpPr>
          <p:cNvPr id="42" name="Rectangle 41"/>
          <p:cNvSpPr/>
          <p:nvPr/>
        </p:nvSpPr>
        <p:spPr>
          <a:xfrm>
            <a:off x="10162213" y="5924263"/>
            <a:ext cx="379378" cy="115231"/>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 name="Rectangle 46"/>
          <p:cNvSpPr/>
          <p:nvPr/>
        </p:nvSpPr>
        <p:spPr>
          <a:xfrm>
            <a:off x="8419468" y="5921019"/>
            <a:ext cx="312779" cy="115231"/>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2" name="Content Placeholder 8"/>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rot="1210534" flipH="1">
            <a:off x="9633863" y="3750510"/>
            <a:ext cx="629467" cy="1289998"/>
          </a:xfrm>
          <a:prstGeom prst="rect">
            <a:avLst/>
          </a:prstGeom>
          <a:effectLst>
            <a:outerShdw blurRad="50800" dist="38100" dir="5400000" algn="t" rotWithShape="0">
              <a:prstClr val="black">
                <a:alpha val="40000"/>
              </a:prstClr>
            </a:outerShdw>
          </a:effectLst>
          <a:scene3d>
            <a:camera prst="orthographicFront">
              <a:rot lat="0" lon="0" rev="0"/>
            </a:camera>
            <a:lightRig rig="threePt" dir="t"/>
          </a:scene3d>
        </p:spPr>
      </p:pic>
      <p:pic>
        <p:nvPicPr>
          <p:cNvPr id="53" name="Picture 52"/>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rot="20400000" flipH="1">
            <a:off x="8688228" y="3749125"/>
            <a:ext cx="632181" cy="1289997"/>
          </a:xfrm>
          <a:prstGeom prst="rect">
            <a:avLst/>
          </a:prstGeom>
          <a:effectLst>
            <a:outerShdw blurRad="50800" dist="38100" dir="5400000" algn="t" rotWithShape="0">
              <a:prstClr val="black">
                <a:alpha val="40000"/>
              </a:prstClr>
            </a:outerShdw>
          </a:effectLst>
        </p:spPr>
      </p:pic>
      <p:sp>
        <p:nvSpPr>
          <p:cNvPr id="6" name="TextBox 5"/>
          <p:cNvSpPr txBox="1"/>
          <p:nvPr/>
        </p:nvSpPr>
        <p:spPr>
          <a:xfrm>
            <a:off x="3932892" y="2503413"/>
            <a:ext cx="4021634" cy="3970318"/>
          </a:xfrm>
          <a:prstGeom prst="rect">
            <a:avLst/>
          </a:prstGeom>
          <a:noFill/>
        </p:spPr>
        <p:txBody>
          <a:bodyPr wrap="square" rtlCol="0">
            <a:spAutoFit/>
          </a:bodyPr>
          <a:lstStyle/>
          <a:p>
            <a:pPr algn="just"/>
            <a:r>
              <a:rPr lang="en-US" b="1" dirty="0" smtClean="0"/>
              <a:t>You can choose your spaceship by pressing the left or the right shift-keys on the keyboard. But note that the location of the spaceship might change everyday. So for choosing a specific spaceship, you should press the left shift-key on some days, but the right shift-key on some other days. </a:t>
            </a:r>
          </a:p>
          <a:p>
            <a:pPr algn="just"/>
            <a:endParaRPr lang="en-US" sz="1400" b="1" dirty="0"/>
          </a:p>
          <a:p>
            <a:pPr algn="just"/>
            <a:r>
              <a:rPr lang="en-US" b="1" dirty="0" smtClean="0"/>
              <a:t>You have less than one second for making your choice. If you don’t respond fast enough, you will lose the money you could have obtained on that day, and the next day starts.</a:t>
            </a:r>
            <a:endParaRPr lang="en-US" b="1" dirty="0"/>
          </a:p>
        </p:txBody>
      </p:sp>
      <p:pic>
        <p:nvPicPr>
          <p:cNvPr id="24" name="Content Placeholder 3"/>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2780071" y="2856953"/>
            <a:ext cx="822960" cy="822960"/>
          </a:xfrm>
          <a:prstGeom prst="rect">
            <a:avLst/>
          </a:prstGeom>
          <a:effectLst>
            <a:outerShdw blurRad="50800" dist="38100" dir="5400000" algn="t" rotWithShape="0">
              <a:prstClr val="black">
                <a:alpha val="40000"/>
              </a:prstClr>
            </a:outerShdw>
          </a:effectLst>
        </p:spPr>
      </p:pic>
      <p:pic>
        <p:nvPicPr>
          <p:cNvPr id="36" name="Picture 3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894370" y="2864560"/>
            <a:ext cx="822960" cy="822960"/>
          </a:xfrm>
          <a:prstGeom prst="rect">
            <a:avLst/>
          </a:prstGeom>
          <a:effectLst>
            <a:outerShdw blurRad="50800" dist="38100" dir="5400000" algn="t" rotWithShape="0">
              <a:prstClr val="black">
                <a:alpha val="40000"/>
              </a:prstClr>
            </a:outerShdw>
          </a:effectLst>
        </p:spPr>
      </p:pic>
      <p:pic>
        <p:nvPicPr>
          <p:cNvPr id="40" name="Content Placeholder 3"/>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8211177" y="2864560"/>
            <a:ext cx="822960" cy="822960"/>
          </a:xfrm>
          <a:prstGeom prst="rect">
            <a:avLst/>
          </a:prstGeom>
          <a:effectLst>
            <a:outerShdw blurRad="50800" dist="38100" dir="5400000" algn="t" rotWithShape="0">
              <a:prstClr val="black">
                <a:alpha val="40000"/>
              </a:prstClr>
            </a:outerShdw>
          </a:effectLst>
        </p:spPr>
      </p:pic>
    </p:spTree>
    <p:extLst>
      <p:ext uri="{BB962C8B-B14F-4D97-AF65-F5344CB8AC3E}">
        <p14:creationId xmlns:p14="http://schemas.microsoft.com/office/powerpoint/2010/main" val="304958305"/>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ounded Rectangle 11"/>
          <p:cNvSpPr/>
          <p:nvPr/>
        </p:nvSpPr>
        <p:spPr>
          <a:xfrm>
            <a:off x="-2" y="920787"/>
            <a:ext cx="12191999" cy="5778130"/>
          </a:xfrm>
          <a:prstGeom prst="roundRect">
            <a:avLst>
              <a:gd name="adj" fmla="val 9731"/>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a:lnSpc>
                <a:spcPct val="200000"/>
              </a:lnSpc>
            </a:pPr>
            <a:r>
              <a:rPr lang="en-US" b="1" dirty="0" smtClean="0">
                <a:solidFill>
                  <a:schemeClr val="tx1"/>
                </a:solidFill>
              </a:rPr>
              <a:t>After you arrived in either the </a:t>
            </a:r>
            <a:r>
              <a:rPr lang="en-US" b="1" dirty="0" smtClean="0">
                <a:solidFill>
                  <a:schemeClr val="tx1"/>
                </a:solidFill>
              </a:rPr>
              <a:t>Gray-dust </a:t>
            </a:r>
            <a:r>
              <a:rPr lang="en-US" b="1" dirty="0" smtClean="0">
                <a:solidFill>
                  <a:schemeClr val="tx1"/>
                </a:solidFill>
              </a:rPr>
              <a:t>planet                or the </a:t>
            </a:r>
            <a:r>
              <a:rPr lang="en-US" b="1" dirty="0" smtClean="0">
                <a:solidFill>
                  <a:schemeClr val="tx1"/>
                </a:solidFill>
              </a:rPr>
              <a:t>Brown-dust </a:t>
            </a:r>
            <a:r>
              <a:rPr lang="en-US" b="1" dirty="0" smtClean="0">
                <a:solidFill>
                  <a:schemeClr val="tx1"/>
                </a:solidFill>
              </a:rPr>
              <a:t>plant                , </a:t>
            </a:r>
            <a:r>
              <a:rPr lang="en-US" b="1" dirty="0">
                <a:solidFill>
                  <a:schemeClr val="tx1"/>
                </a:solidFill>
              </a:rPr>
              <a:t>a galactic portal will </a:t>
            </a:r>
            <a:r>
              <a:rPr lang="en-US" b="1" dirty="0" smtClean="0">
                <a:solidFill>
                  <a:schemeClr val="tx1"/>
                </a:solidFill>
              </a:rPr>
              <a:t>open and you can enter it by pressing the space key on the </a:t>
            </a:r>
            <a:r>
              <a:rPr lang="en-US" b="1" dirty="0">
                <a:solidFill>
                  <a:schemeClr val="tx1"/>
                </a:solidFill>
              </a:rPr>
              <a:t>k</a:t>
            </a:r>
            <a:r>
              <a:rPr lang="en-US" b="1" dirty="0" smtClean="0">
                <a:solidFill>
                  <a:schemeClr val="tx1"/>
                </a:solidFill>
              </a:rPr>
              <a:t>eyboard. Again</a:t>
            </a:r>
            <a:r>
              <a:rPr lang="en-US" b="1" dirty="0">
                <a:solidFill>
                  <a:schemeClr val="tx1"/>
                </a:solidFill>
              </a:rPr>
              <a:t>, </a:t>
            </a:r>
            <a:r>
              <a:rPr lang="en-US" b="1" dirty="0" smtClean="0">
                <a:solidFill>
                  <a:schemeClr val="tx1"/>
                </a:solidFill>
              </a:rPr>
              <a:t>you </a:t>
            </a:r>
            <a:r>
              <a:rPr lang="en-US" b="1" dirty="0">
                <a:solidFill>
                  <a:schemeClr val="tx1"/>
                </a:solidFill>
              </a:rPr>
              <a:t>have less than one second for making your choice. If </a:t>
            </a:r>
            <a:r>
              <a:rPr lang="en-US" b="1" dirty="0" smtClean="0">
                <a:solidFill>
                  <a:schemeClr val="tx1"/>
                </a:solidFill>
              </a:rPr>
              <a:t>you </a:t>
            </a:r>
            <a:r>
              <a:rPr lang="en-US" b="1" dirty="0">
                <a:solidFill>
                  <a:schemeClr val="tx1"/>
                </a:solidFill>
              </a:rPr>
              <a:t>don’t respond fast enough, you will lose the money you could have obtained on that day, and the next day starts</a:t>
            </a:r>
            <a:r>
              <a:rPr lang="en-US" b="1" dirty="0" smtClean="0">
                <a:solidFill>
                  <a:schemeClr val="tx1"/>
                </a:solidFill>
              </a:rPr>
              <a:t>.</a:t>
            </a:r>
          </a:p>
          <a:p>
            <a:pPr>
              <a:lnSpc>
                <a:spcPct val="200000"/>
              </a:lnSpc>
            </a:pPr>
            <a:endParaRPr lang="en-US" b="1" dirty="0">
              <a:solidFill>
                <a:schemeClr val="tx1"/>
              </a:solidFill>
            </a:endParaRPr>
          </a:p>
          <a:p>
            <a:pPr>
              <a:lnSpc>
                <a:spcPct val="200000"/>
              </a:lnSpc>
            </a:pPr>
            <a:endParaRPr lang="en-US" b="1" dirty="0">
              <a:solidFill>
                <a:schemeClr val="tx1"/>
              </a:solidFill>
            </a:endParaRPr>
          </a:p>
        </p:txBody>
      </p:sp>
      <p:sp>
        <p:nvSpPr>
          <p:cNvPr id="18" name="TextBox 17"/>
          <p:cNvSpPr txBox="1"/>
          <p:nvPr/>
        </p:nvSpPr>
        <p:spPr>
          <a:xfrm>
            <a:off x="4015277" y="138000"/>
            <a:ext cx="4161443" cy="461665"/>
          </a:xfrm>
          <a:prstGeom prst="rect">
            <a:avLst/>
          </a:prstGeom>
          <a:noFill/>
        </p:spPr>
        <p:txBody>
          <a:bodyPr wrap="square" rtlCol="0">
            <a:spAutoFit/>
          </a:bodyPr>
          <a:lstStyle/>
          <a:p>
            <a:pPr algn="ctr"/>
            <a:r>
              <a:rPr lang="en-GB" sz="2400" b="1" dirty="0" smtClean="0"/>
              <a:t>Instruction</a:t>
            </a:r>
            <a:endParaRPr lang="en-GB" sz="2400" b="1" dirty="0"/>
          </a:p>
        </p:txBody>
      </p:sp>
      <p:pic>
        <p:nvPicPr>
          <p:cNvPr id="23" name="Picture 2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769347" y="1093006"/>
            <a:ext cx="704088" cy="700926"/>
          </a:xfrm>
          <a:prstGeom prst="rect">
            <a:avLst/>
          </a:prstGeom>
          <a:effectLst>
            <a:outerShdw blurRad="50800" dist="38100" dir="5400000" algn="t" rotWithShape="0">
              <a:prstClr val="black">
                <a:alpha val="40000"/>
              </a:prstClr>
            </a:outerShdw>
          </a:effectLst>
        </p:spPr>
      </p:pic>
      <p:pic>
        <p:nvPicPr>
          <p:cNvPr id="24" name="Content Placeholder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870106" y="1093006"/>
            <a:ext cx="704088" cy="708054"/>
          </a:xfrm>
          <a:prstGeom prst="rect">
            <a:avLst/>
          </a:prstGeom>
          <a:effectLst>
            <a:outerShdw blurRad="50800" dist="38100" dir="5400000" algn="t" rotWithShape="0">
              <a:prstClr val="black">
                <a:alpha val="40000"/>
              </a:prstClr>
            </a:outerShdw>
          </a:effectLst>
        </p:spPr>
      </p:pic>
      <p:sp>
        <p:nvSpPr>
          <p:cNvPr id="35" name="Rectangle 34"/>
          <p:cNvSpPr/>
          <p:nvPr/>
        </p:nvSpPr>
        <p:spPr>
          <a:xfrm>
            <a:off x="2512769" y="2952205"/>
            <a:ext cx="2845837" cy="3347021"/>
          </a:xfrm>
          <a:prstGeom prst="rect">
            <a:avLst/>
          </a:prstGeom>
          <a:noFill/>
          <a:ln w="28575">
            <a:solidFill>
              <a:schemeClr val="tx1"/>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n w="0"/>
              <a:solidFill>
                <a:schemeClr val="tx1"/>
              </a:solidFill>
              <a:effectLst>
                <a:outerShdw blurRad="38100" dist="19050" dir="2700000" algn="tl" rotWithShape="0">
                  <a:schemeClr val="dk1">
                    <a:alpha val="40000"/>
                  </a:schemeClr>
                </a:outerShdw>
              </a:effectLst>
            </a:endParaRPr>
          </a:p>
        </p:txBody>
      </p:sp>
      <p:pic>
        <p:nvPicPr>
          <p:cNvPr id="36" name="Picture 35"/>
          <p:cNvPicPr>
            <a:picLocks noChangeAspect="1"/>
          </p:cNvPicPr>
          <p:nvPr/>
        </p:nvPicPr>
        <p:blipFill>
          <a:blip r:embed="rId4"/>
          <a:stretch>
            <a:fillRect/>
          </a:stretch>
        </p:blipFill>
        <p:spPr>
          <a:xfrm>
            <a:off x="2848925" y="5456283"/>
            <a:ext cx="2179357" cy="759013"/>
          </a:xfrm>
          <a:prstGeom prst="rect">
            <a:avLst/>
          </a:prstGeom>
        </p:spPr>
      </p:pic>
      <p:sp>
        <p:nvSpPr>
          <p:cNvPr id="41" name="Rectangle 40"/>
          <p:cNvSpPr/>
          <p:nvPr/>
        </p:nvSpPr>
        <p:spPr>
          <a:xfrm>
            <a:off x="3409667" y="6061076"/>
            <a:ext cx="877165" cy="130412"/>
          </a:xfrm>
          <a:prstGeom prst="rect">
            <a:avLst/>
          </a:prstGeom>
          <a:solidFill>
            <a:srgbClr val="4372C4"/>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5" name="Picture 4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289842" y="4734791"/>
            <a:ext cx="1188720" cy="1188720"/>
          </a:xfrm>
          <a:prstGeom prst="rect">
            <a:avLst/>
          </a:prstGeom>
          <a:effectLst>
            <a:outerShdw blurRad="50800" dist="38100" dir="5400000" algn="t" rotWithShape="0">
              <a:prstClr val="black">
                <a:alpha val="40000"/>
              </a:prstClr>
            </a:outerShdw>
          </a:effectLst>
        </p:spPr>
      </p:pic>
      <p:sp>
        <p:nvSpPr>
          <p:cNvPr id="2" name="Up Arrow 1"/>
          <p:cNvSpPr/>
          <p:nvPr/>
        </p:nvSpPr>
        <p:spPr>
          <a:xfrm>
            <a:off x="3664911" y="4167257"/>
            <a:ext cx="438583" cy="522856"/>
          </a:xfrm>
          <a:prstGeom prst="upArrow">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a:p>
        </p:txBody>
      </p:sp>
      <p:pic>
        <p:nvPicPr>
          <p:cNvPr id="50" name="Picture 49"/>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200741" y="3024808"/>
            <a:ext cx="1366924" cy="1360345"/>
          </a:xfrm>
          <a:prstGeom prst="rect">
            <a:avLst/>
          </a:prstGeom>
        </p:spPr>
      </p:pic>
      <p:sp>
        <p:nvSpPr>
          <p:cNvPr id="51" name="Rectangle 50"/>
          <p:cNvSpPr/>
          <p:nvPr/>
        </p:nvSpPr>
        <p:spPr>
          <a:xfrm>
            <a:off x="6833905" y="2952205"/>
            <a:ext cx="2845837" cy="3347021"/>
          </a:xfrm>
          <a:prstGeom prst="rect">
            <a:avLst/>
          </a:prstGeom>
          <a:noFill/>
          <a:ln w="28575">
            <a:solidFill>
              <a:schemeClr val="tx1"/>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n w="0"/>
              <a:solidFill>
                <a:schemeClr val="tx1"/>
              </a:solidFill>
              <a:effectLst>
                <a:outerShdw blurRad="38100" dist="19050" dir="2700000" algn="tl" rotWithShape="0">
                  <a:schemeClr val="dk1">
                    <a:alpha val="40000"/>
                  </a:schemeClr>
                </a:outerShdw>
              </a:effectLst>
            </a:endParaRPr>
          </a:p>
        </p:txBody>
      </p:sp>
      <p:pic>
        <p:nvPicPr>
          <p:cNvPr id="54" name="Picture 53"/>
          <p:cNvPicPr>
            <a:picLocks noChangeAspect="1"/>
          </p:cNvPicPr>
          <p:nvPr/>
        </p:nvPicPr>
        <p:blipFill>
          <a:blip r:embed="rId4"/>
          <a:stretch>
            <a:fillRect/>
          </a:stretch>
        </p:blipFill>
        <p:spPr>
          <a:xfrm>
            <a:off x="7170061" y="5456283"/>
            <a:ext cx="2179357" cy="759013"/>
          </a:xfrm>
          <a:prstGeom prst="rect">
            <a:avLst/>
          </a:prstGeom>
        </p:spPr>
      </p:pic>
      <p:sp>
        <p:nvSpPr>
          <p:cNvPr id="55" name="Rectangle 54"/>
          <p:cNvSpPr/>
          <p:nvPr/>
        </p:nvSpPr>
        <p:spPr>
          <a:xfrm>
            <a:off x="7730803" y="6061076"/>
            <a:ext cx="877165" cy="130412"/>
          </a:xfrm>
          <a:prstGeom prst="rect">
            <a:avLst/>
          </a:prstGeom>
          <a:solidFill>
            <a:srgbClr val="4372C4"/>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7" name="Up Arrow 56"/>
          <p:cNvSpPr/>
          <p:nvPr/>
        </p:nvSpPr>
        <p:spPr>
          <a:xfrm>
            <a:off x="7986047" y="4167257"/>
            <a:ext cx="438583" cy="522856"/>
          </a:xfrm>
          <a:prstGeom prst="upArrow">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a:p>
        </p:txBody>
      </p:sp>
      <p:pic>
        <p:nvPicPr>
          <p:cNvPr id="58" name="Picture 57"/>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521877" y="3024808"/>
            <a:ext cx="1366924" cy="1360345"/>
          </a:xfrm>
          <a:prstGeom prst="rect">
            <a:avLst/>
          </a:prstGeom>
        </p:spPr>
      </p:pic>
      <p:pic>
        <p:nvPicPr>
          <p:cNvPr id="59" name="Content Placeholder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610978" y="4734792"/>
            <a:ext cx="1188720" cy="1188720"/>
          </a:xfrm>
          <a:prstGeom prst="rect">
            <a:avLst/>
          </a:prstGeom>
          <a:effectLst>
            <a:outerShdw blurRad="50800" dist="38100" dir="5400000" algn="t" rotWithShape="0">
              <a:prstClr val="black">
                <a:alpha val="40000"/>
              </a:prstClr>
            </a:outerShdw>
          </a:effectLst>
        </p:spPr>
      </p:pic>
    </p:spTree>
    <p:extLst>
      <p:ext uri="{BB962C8B-B14F-4D97-AF65-F5344CB8AC3E}">
        <p14:creationId xmlns:p14="http://schemas.microsoft.com/office/powerpoint/2010/main" val="731460500"/>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1234</TotalTime>
  <Words>1884</Words>
  <Application>Microsoft Macintosh PowerPoint</Application>
  <PresentationFormat>Widescreen</PresentationFormat>
  <Paragraphs>164</Paragraphs>
  <Slides>19</Slides>
  <Notes>0</Notes>
  <HiddenSlides>8</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19</vt:i4>
      </vt:variant>
    </vt:vector>
  </HeadingPairs>
  <TitlesOfParts>
    <vt:vector size="24" baseType="lpstr">
      <vt:lpstr>Calibri</vt:lpstr>
      <vt:lpstr>Calibri Light</vt:lpstr>
      <vt:lpstr>Mangal</vt:lpstr>
      <vt:lpstr>Arial</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15.0032</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Khachatoorian, Nareg</dc:creator>
  <cp:lastModifiedBy>Mehdi</cp:lastModifiedBy>
  <cp:revision>91</cp:revision>
  <dcterms:created xsi:type="dcterms:W3CDTF">2017-06-03T13:12:09Z</dcterms:created>
  <dcterms:modified xsi:type="dcterms:W3CDTF">2017-06-14T10:09:00Z</dcterms:modified>
</cp:coreProperties>
</file>

<file path=docProps/thumbnail.jpeg>
</file>